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5"/>
  </p:sldMasterIdLst>
  <p:notesMasterIdLst>
    <p:notesMasterId r:id="rId22"/>
  </p:notesMasterIdLst>
  <p:handoutMasterIdLst>
    <p:handoutMasterId r:id="rId23"/>
  </p:handoutMasterIdLst>
  <p:sldIdLst>
    <p:sldId id="2052" r:id="rId6"/>
    <p:sldId id="1720" r:id="rId7"/>
    <p:sldId id="1719" r:id="rId8"/>
    <p:sldId id="2061" r:id="rId9"/>
    <p:sldId id="1518" r:id="rId10"/>
    <p:sldId id="2062" r:id="rId11"/>
    <p:sldId id="2076136159" r:id="rId12"/>
    <p:sldId id="2076136165" r:id="rId13"/>
    <p:sldId id="267" r:id="rId14"/>
    <p:sldId id="2076136166" r:id="rId15"/>
    <p:sldId id="2076136157" r:id="rId16"/>
    <p:sldId id="269" r:id="rId17"/>
    <p:sldId id="2060" r:id="rId18"/>
    <p:sldId id="2076136167" r:id="rId19"/>
    <p:sldId id="2076136163" r:id="rId20"/>
    <p:sldId id="2076136170" r:id="rId21"/>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LADS Fall Template" id="{38B656EC-D568-4EF7-8842-9FA1AE1192C9}">
          <p14:sldIdLst>
            <p14:sldId id="2052"/>
            <p14:sldId id="1720"/>
            <p14:sldId id="1719"/>
            <p14:sldId id="2061"/>
            <p14:sldId id="1518"/>
            <p14:sldId id="2062"/>
            <p14:sldId id="2076136159"/>
            <p14:sldId id="2076136165"/>
            <p14:sldId id="267"/>
            <p14:sldId id="2076136166"/>
            <p14:sldId id="2076136157"/>
            <p14:sldId id="269"/>
            <p14:sldId id="2060"/>
            <p14:sldId id="2076136167"/>
            <p14:sldId id="2076136163"/>
            <p14:sldId id="207613617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Priscila Croxall" initials="PC" lastIdx="4" clrIdx="5">
    <p:extLst>
      <p:ext uri="{19B8F6BF-5375-455C-9EA6-DF929625EA0E}">
        <p15:presenceInfo xmlns:p15="http://schemas.microsoft.com/office/powerpoint/2012/main" userId="S::priscilac@silverfoxprod.com::2de501d8-af24-445a-b1d7-0e7f67d6710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E6FF"/>
    <a:srgbClr val="FFFFFF"/>
    <a:srgbClr val="000000"/>
    <a:srgbClr val="0069BA"/>
    <a:srgbClr val="9BF00B"/>
    <a:srgbClr val="0F780F"/>
    <a:srgbClr val="107E10"/>
    <a:srgbClr val="0E700E"/>
    <a:srgbClr val="A3A3A3"/>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4B37A6-8353-4A32-8A0B-D4C218360434}" v="1" dt="2021-12-16T01:49:25.11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4942" autoAdjust="0"/>
  </p:normalViewPr>
  <p:slideViewPr>
    <p:cSldViewPr snapToGrid="0">
      <p:cViewPr varScale="1">
        <p:scale>
          <a:sx n="94" d="100"/>
          <a:sy n="94" d="100"/>
        </p:scale>
        <p:origin x="1230" y="84"/>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notesViewPr>
    <p:cSldViewPr snapToGrid="0" showGuides="1">
      <p:cViewPr varScale="1">
        <p:scale>
          <a:sx n="83" d="100"/>
          <a:sy n="83" d="100"/>
        </p:scale>
        <p:origin x="2190" y="39"/>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commentAuthors" Target="commentAuthor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2/16/2022 6:56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image10.png>
</file>

<file path=ppt/media/image12.png>
</file>

<file path=ppt/media/image13.jpg>
</file>

<file path=ppt/media/image14.png>
</file>

<file path=ppt/media/image15.png>
</file>

<file path=ppt/media/image16.jpeg>
</file>

<file path=ppt/media/image17.png>
</file>

<file path=ppt/media/image2.png>
</file>

<file path=ppt/media/image3.png>
</file>

<file path=ppt/media/image4.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2/16/2022 6:50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2/16/2022 6:50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052090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2/16/2022 6:50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946009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619146B-24F9-441E-A368-DB3B5A84C1D4}" type="datetime8">
              <a:rPr lang="en-US" smtClean="0"/>
              <a:t>2/16/2022 6:50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0803959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2/16/2022 6:50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88188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97892" lvl="1" indent="0" algn="l" defTabSz="914367" rtl="0" eaLnBrk="1" latinLnBrk="0" hangingPunct="1">
              <a:lnSpc>
                <a:spcPct val="90000"/>
              </a:lnSpc>
              <a:spcAft>
                <a:spcPts val="333"/>
              </a:spcAft>
              <a:buFont typeface="Arial" pitchFamily="34" charset="0"/>
              <a:buNone/>
            </a:pPr>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A2B2ED8-C573-45EF-BF68-CEC19505703A}" type="datetime8">
              <a:rPr lang="en-US" smtClean="0"/>
              <a:t>2/16/2022 6:50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3571504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EA2B2ED8-C573-45EF-BF68-CEC19505703A}" type="datetime8">
              <a:rPr lang="en-US" smtClean="0"/>
              <a:t>2/16/2022 6:50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r>
              <a:rPr lang="en-US" dirty="0"/>
              <a:t>Machine Learning, Analytics, &amp; Data Science Conference</a:t>
            </a:r>
          </a:p>
        </p:txBody>
      </p:sp>
    </p:spTree>
    <p:extLst>
      <p:ext uri="{BB962C8B-B14F-4D97-AF65-F5344CB8AC3E}">
        <p14:creationId xmlns:p14="http://schemas.microsoft.com/office/powerpoint/2010/main" val="152561118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emf"/><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8FABDF-76A5-4F50-8EE8-C8ACC78365F0}"/>
              </a:ext>
              <a:ext uri="{C183D7F6-B498-43B3-948B-1728B52AA6E4}">
                <adec:decorative xmlns:adec="http://schemas.microsoft.com/office/drawing/2017/decorative" val="1"/>
              </a:ext>
            </a:extLst>
          </p:cNvPr>
          <p:cNvPicPr>
            <a:picLocks noChangeAspect="1"/>
          </p:cNvPicPr>
          <p:nvPr userDrawn="1"/>
        </p:nvPicPr>
        <p:blipFill>
          <a:blip r:embed="rId2">
            <a:alphaModFix amt="78000"/>
            <a:extLst>
              <a:ext uri="{BEBA8EAE-BF5A-486C-A8C5-ECC9F3942E4B}">
                <a14:imgProps xmlns:a14="http://schemas.microsoft.com/office/drawing/2010/main">
                  <a14:imgLayer r:embed="rId3">
                    <a14:imgEffect>
                      <a14:sharpenSoften amount="-20000"/>
                    </a14:imgEffect>
                    <a14:imgEffect>
                      <a14:saturation sat="85000"/>
                    </a14:imgEffect>
                    <a14:imgEffect>
                      <a14:brightnessContrast bright="5000" contrast="-10000"/>
                    </a14:imgEffect>
                  </a14:imgLayer>
                </a14:imgProps>
              </a:ext>
            </a:extLst>
          </a:blip>
          <a:stretch>
            <a:fillRect/>
          </a:stretch>
        </p:blipFill>
        <p:spPr bwMode="ltGray">
          <a:xfrm>
            <a:off x="0" y="0"/>
            <a:ext cx="12181810" cy="6854348"/>
          </a:xfrm>
          <a:prstGeom prst="rect">
            <a:avLst/>
          </a:prstGeom>
        </p:spPr>
      </p:pic>
      <p:sp>
        <p:nvSpPr>
          <p:cNvPr id="4" name="Rectangle 3">
            <a:extLst>
              <a:ext uri="{FF2B5EF4-FFF2-40B4-BE49-F238E27FC236}">
                <a16:creationId xmlns:a16="http://schemas.microsoft.com/office/drawing/2014/main" id="{B63226E8-54E8-4F80-81C6-9E6C0608F994}"/>
              </a:ext>
              <a:ext uri="{C183D7F6-B498-43B3-948B-1728B52AA6E4}">
                <adec:decorative xmlns:adec="http://schemas.microsoft.com/office/drawing/2017/decorative" val="1"/>
              </a:ext>
            </a:extLst>
          </p:cNvPr>
          <p:cNvSpPr/>
          <p:nvPr userDrawn="1"/>
        </p:nvSpPr>
        <p:spPr bwMode="auto">
          <a:xfrm>
            <a:off x="0" y="0"/>
            <a:ext cx="12191999" cy="6858000"/>
          </a:xfrm>
          <a:prstGeom prst="rect">
            <a:avLst/>
          </a:prstGeom>
          <a:gradFill flip="none" rotWithShape="1">
            <a:gsLst>
              <a:gs pos="53000">
                <a:schemeClr val="bg1">
                  <a:alpha val="78000"/>
                </a:schemeClr>
              </a:gs>
              <a:gs pos="72000">
                <a:schemeClr val="bg1">
                  <a:alpha val="0"/>
                </a:schemeClr>
              </a:gs>
            </a:gsLst>
            <a:lin ang="3000000" scaled="0"/>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2" name="Picture 11">
            <a:extLst>
              <a:ext uri="{FF2B5EF4-FFF2-40B4-BE49-F238E27FC236}">
                <a16:creationId xmlns:a16="http://schemas.microsoft.com/office/drawing/2014/main" id="{C880A44E-F927-4790-B06F-1363DB04B664}"/>
              </a:ext>
              <a:ext uri="{C183D7F6-B498-43B3-948B-1728B52AA6E4}">
                <adec:decorative xmlns:adec="http://schemas.microsoft.com/office/drawing/2017/decorative" val="1"/>
              </a:ext>
            </a:extLst>
          </p:cNvPr>
          <p:cNvPicPr>
            <a:picLocks noChangeAspect="1"/>
          </p:cNvPicPr>
          <p:nvPr userDrawn="1"/>
        </p:nvPicPr>
        <p:blipFill rotWithShape="1">
          <a:blip r:embed="rId4"/>
          <a:srcRect l="69" t="499" r="-1" b="70689"/>
          <a:stretch/>
        </p:blipFill>
        <p:spPr bwMode="ltGray">
          <a:xfrm>
            <a:off x="1729" y="6268560"/>
            <a:ext cx="12190271" cy="585788"/>
          </a:xfrm>
          <a:prstGeom prst="rect">
            <a:avLst/>
          </a:prstGeom>
        </p:spPr>
      </p:pic>
      <p:pic>
        <p:nvPicPr>
          <p:cNvPr id="14" name="Picture 13" descr="MLADS logo, black version">
            <a:extLst>
              <a:ext uri="{FF2B5EF4-FFF2-40B4-BE49-F238E27FC236}">
                <a16:creationId xmlns:a16="http://schemas.microsoft.com/office/drawing/2014/main" id="{5C69A88A-B1E5-4A6E-9EC9-17624BAAEC32}"/>
              </a:ext>
            </a:extLst>
          </p:cNvPr>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Lst>
          </a:blip>
          <a:stretch>
            <a:fillRect/>
          </a:stretch>
        </p:blipFill>
        <p:spPr bwMode="black">
          <a:xfrm>
            <a:off x="584200" y="2474899"/>
            <a:ext cx="3739222" cy="995392"/>
          </a:xfrm>
          <a:prstGeom prst="rect">
            <a:avLst/>
          </a:prstGeom>
        </p:spPr>
      </p:pic>
      <p:sp>
        <p:nvSpPr>
          <p:cNvPr id="16" name="TextBox 15">
            <a:extLst>
              <a:ext uri="{FF2B5EF4-FFF2-40B4-BE49-F238E27FC236}">
                <a16:creationId xmlns:a16="http://schemas.microsoft.com/office/drawing/2014/main" id="{A9BA1E57-0213-48DB-96B8-90D950222DC4}"/>
              </a:ext>
            </a:extLst>
          </p:cNvPr>
          <p:cNvSpPr txBox="1"/>
          <p:nvPr userDrawn="1"/>
        </p:nvSpPr>
        <p:spPr>
          <a:xfrm>
            <a:off x="584200" y="4820614"/>
            <a:ext cx="5239512" cy="338554"/>
          </a:xfrm>
          <a:prstGeom prst="rect">
            <a:avLst/>
          </a:prstGeom>
        </p:spPr>
        <p:txBody>
          <a:bodyPr vert="horz" wrap="square" lIns="0" tIns="0" rIns="0" bIns="0" rtlCol="0">
            <a:spAutoFit/>
          </a:bodyPr>
          <a:lstStyle>
            <a:lvl1pPr marR="0" lvl="0" indent="0" algn="r" defTabSz="932742" fontAlgn="auto">
              <a:lnSpc>
                <a:spcPct val="100000"/>
              </a:lnSpc>
              <a:spcBef>
                <a:spcPct val="20000"/>
              </a:spcBef>
              <a:spcAft>
                <a:spcPts val="0"/>
              </a:spcAft>
              <a:buClrTx/>
              <a:buSzPct val="90000"/>
              <a:buFont typeface="Wingdings" panose="05000000000000000000" pitchFamily="2" charset="2"/>
              <a:buNone/>
              <a:tabLst/>
              <a:defRPr sz="2200" cap="all" spc="0" baseline="0">
                <a:gradFill>
                  <a:gsLst>
                    <a:gs pos="2917">
                      <a:srgbClr val="FFFFFF"/>
                    </a:gs>
                    <a:gs pos="30000">
                      <a:srgbClr val="FFFFFF"/>
                    </a:gs>
                  </a:gsLst>
                  <a:lin ang="5400000" scaled="0"/>
                </a:gradFill>
                <a:cs typeface="Segoe UI Semilight" panose="020B0402040204020203" pitchFamily="34" charset="0"/>
              </a:defRPr>
            </a:lvl1pPr>
            <a:lvl2pPr marL="457200" marR="0" indent="-228600" defTabSz="932742" fontAlgn="auto">
              <a:lnSpc>
                <a:spcPct val="100000"/>
              </a:lnSpc>
              <a:spcBef>
                <a:spcPct val="20000"/>
              </a:spcBef>
              <a:spcAft>
                <a:spcPts val="0"/>
              </a:spcAft>
              <a:buClrTx/>
              <a:buSzPct val="90000"/>
              <a:buFont typeface="Wingdings" panose="05000000000000000000" pitchFamily="2" charset="2"/>
              <a:buChar char=""/>
              <a:tabLst/>
              <a:defRPr sz="2000" spc="0" baseline="0"/>
            </a:lvl2pPr>
            <a:lvl3pPr marL="657225" marR="0"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lvl3pPr>
            <a:lvl4pPr marL="842963" marR="0"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4pPr>
            <a:lvl5pPr marL="1023938" marR="0"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200" b="0" i="0" u="none" strike="noStrike" kern="1200" cap="none" spc="0" normalizeH="0" baseline="0" noProof="0" dirty="0">
                <a:ln>
                  <a:noFill/>
                </a:ln>
                <a:solidFill>
                  <a:srgbClr val="000000"/>
                </a:solidFill>
                <a:effectLst/>
                <a:uLnTx/>
                <a:uFillTx/>
                <a:latin typeface="Segoe UI"/>
                <a:ea typeface="+mn-ea"/>
                <a:cs typeface="Segoe UI Semilight" panose="020B0402040204020203" pitchFamily="34" charset="0"/>
              </a:rPr>
              <a:t>November 8–12</a:t>
            </a:r>
          </a:p>
        </p:txBody>
      </p:sp>
      <p:sp>
        <p:nvSpPr>
          <p:cNvPr id="18" name="Rectangle 17">
            <a:extLst>
              <a:ext uri="{FF2B5EF4-FFF2-40B4-BE49-F238E27FC236}">
                <a16:creationId xmlns:a16="http://schemas.microsoft.com/office/drawing/2014/main" id="{DEC32DD8-2956-4ADE-B214-892D7212798A}"/>
              </a:ext>
            </a:extLst>
          </p:cNvPr>
          <p:cNvSpPr/>
          <p:nvPr userDrawn="1"/>
        </p:nvSpPr>
        <p:spPr>
          <a:xfrm>
            <a:off x="584200" y="3618450"/>
            <a:ext cx="6096000" cy="715581"/>
          </a:xfrm>
          <a:prstGeom prst="rect">
            <a:avLst/>
          </a:prstGeom>
        </p:spPr>
        <p:txBody>
          <a:bodyPr vert="horz" wrap="square" lIns="0" tIns="0" rIns="0" bIns="0" rtlCol="0" anchor="t">
            <a:spAutoFit/>
          </a:bodyPr>
          <a:lstStyle/>
          <a:p>
            <a:pPr marL="0" marR="0" lvl="0" indent="0" algn="l" defTabSz="932742" rtl="0" eaLnBrk="1" fontAlgn="auto" latinLnBrk="0" hangingPunct="1">
              <a:lnSpc>
                <a:spcPct val="110000"/>
              </a:lnSpc>
              <a:spcBef>
                <a:spcPct val="0"/>
              </a:spcBef>
              <a:spcAft>
                <a:spcPts val="0"/>
              </a:spcAft>
              <a:buClrTx/>
              <a:buSzTx/>
              <a:buFontTx/>
              <a:buNone/>
              <a:tabLst/>
              <a:defRPr/>
            </a:pPr>
            <a:r>
              <a:rPr kumimoji="0" lang="en-US" sz="2200" b="0" i="0" u="none" strike="noStrike" kern="1200" cap="none" spc="-50" normalizeH="0" baseline="0" noProof="0" dirty="0">
                <a:ln w="3175">
                  <a:noFill/>
                </a:ln>
                <a:solidFill>
                  <a:schemeClr val="tx1"/>
                </a:solidFill>
                <a:effectLst/>
                <a:uLnTx/>
                <a:uFillTx/>
                <a:latin typeface="Segoe UI"/>
                <a:ea typeface="+mn-ea"/>
                <a:cs typeface="Segoe UI Semilight" panose="020B0402040204020203" pitchFamily="34" charset="0"/>
              </a:rPr>
              <a:t>MACHINE LEARNING, AI,</a:t>
            </a:r>
            <a:br>
              <a:rPr kumimoji="0" lang="en-US" sz="2200" b="0" i="0" u="none" strike="noStrike" kern="1200" cap="none" spc="-50" normalizeH="0" baseline="0" noProof="0" dirty="0">
                <a:ln w="3175">
                  <a:noFill/>
                </a:ln>
                <a:solidFill>
                  <a:schemeClr val="tx1"/>
                </a:solidFill>
                <a:effectLst/>
                <a:uLnTx/>
                <a:uFillTx/>
                <a:latin typeface="Segoe UI"/>
                <a:ea typeface="+mn-ea"/>
                <a:cs typeface="Segoe UI Semilight" panose="020B0402040204020203" pitchFamily="34" charset="0"/>
              </a:rPr>
            </a:br>
            <a:r>
              <a:rPr kumimoji="0" lang="en-US" sz="2200" b="0" i="0" u="none" strike="noStrike" kern="1200" cap="none" spc="-50" normalizeH="0" baseline="0" noProof="0" dirty="0">
                <a:ln w="3175">
                  <a:noFill/>
                </a:ln>
                <a:solidFill>
                  <a:schemeClr val="tx1"/>
                </a:solidFill>
                <a:effectLst/>
                <a:uLnTx/>
                <a:uFillTx/>
                <a:latin typeface="Segoe UI"/>
                <a:ea typeface="+mn-ea"/>
                <a:cs typeface="Segoe UI Semilight" panose="020B0402040204020203" pitchFamily="34" charset="0"/>
              </a:rPr>
              <a:t>AND DATA SCIENCE CONFERENCE</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7"/>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2009667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 name="TextBox 1">
            <a:extLst>
              <a:ext uri="{FF2B5EF4-FFF2-40B4-BE49-F238E27FC236}">
                <a16:creationId xmlns:a16="http://schemas.microsoft.com/office/drawing/2014/main" id="{BE0D01C5-C8C7-407C-A46E-21DD4E5B0F55}"/>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 name="TextBox 1">
            <a:extLst>
              <a:ext uri="{FF2B5EF4-FFF2-40B4-BE49-F238E27FC236}">
                <a16:creationId xmlns:a16="http://schemas.microsoft.com/office/drawing/2014/main" id="{80FBB376-AA5E-498D-A174-55FF8E99E476}"/>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 name="TextBox 1">
            <a:extLst>
              <a:ext uri="{FF2B5EF4-FFF2-40B4-BE49-F238E27FC236}">
                <a16:creationId xmlns:a16="http://schemas.microsoft.com/office/drawing/2014/main" id="{A8157328-8A1B-41F0-8DAC-54113F69DA4C}"/>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3" name="TextBox 2">
            <a:extLst>
              <a:ext uri="{FF2B5EF4-FFF2-40B4-BE49-F238E27FC236}">
                <a16:creationId xmlns:a16="http://schemas.microsoft.com/office/drawing/2014/main" id="{B660DF93-D27E-4463-AC6F-E449986B3F09}"/>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 name="TextBox 1">
            <a:extLst>
              <a:ext uri="{FF2B5EF4-FFF2-40B4-BE49-F238E27FC236}">
                <a16:creationId xmlns:a16="http://schemas.microsoft.com/office/drawing/2014/main" id="{37EC09DE-8096-4D45-A59D-B3DBAA91793F}"/>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 name="TextBox 1">
            <a:extLst>
              <a:ext uri="{FF2B5EF4-FFF2-40B4-BE49-F238E27FC236}">
                <a16:creationId xmlns:a16="http://schemas.microsoft.com/office/drawing/2014/main" id="{2FD0DEFC-903F-4CE9-B049-B32204965496}"/>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01A9332-F753-479E-823D-0A3F0BDC6756}"/>
              </a:ext>
              <a:ext uri="{C183D7F6-B498-43B3-948B-1728B52AA6E4}">
                <adec:decorative xmlns:adec="http://schemas.microsoft.com/office/drawing/2017/decorative" val="1"/>
              </a:ext>
            </a:extLst>
          </p:cNvPr>
          <p:cNvPicPr>
            <a:picLocks noChangeAspect="1"/>
          </p:cNvPicPr>
          <p:nvPr userDrawn="1"/>
        </p:nvPicPr>
        <p:blipFill>
          <a:blip r:embed="rId2">
            <a:alphaModFix amt="78000"/>
            <a:extLst>
              <a:ext uri="{BEBA8EAE-BF5A-486C-A8C5-ECC9F3942E4B}">
                <a14:imgProps xmlns:a14="http://schemas.microsoft.com/office/drawing/2010/main">
                  <a14:imgLayer r:embed="rId3">
                    <a14:imgEffect>
                      <a14:sharpenSoften amount="-20000"/>
                    </a14:imgEffect>
                    <a14:imgEffect>
                      <a14:saturation sat="85000"/>
                    </a14:imgEffect>
                    <a14:imgEffect>
                      <a14:brightnessContrast bright="5000" contrast="-10000"/>
                    </a14:imgEffect>
                  </a14:imgLayer>
                </a14:imgProps>
              </a:ext>
            </a:extLst>
          </a:blip>
          <a:stretch>
            <a:fillRect/>
          </a:stretch>
        </p:blipFill>
        <p:spPr bwMode="ltGray">
          <a:xfrm>
            <a:off x="0" y="0"/>
            <a:ext cx="12181810" cy="6854348"/>
          </a:xfrm>
          <a:prstGeom prst="rect">
            <a:avLst/>
          </a:prstGeom>
        </p:spPr>
      </p:pic>
      <p:sp>
        <p:nvSpPr>
          <p:cNvPr id="3" name="Rectangle 2">
            <a:extLst>
              <a:ext uri="{FF2B5EF4-FFF2-40B4-BE49-F238E27FC236}">
                <a16:creationId xmlns:a16="http://schemas.microsoft.com/office/drawing/2014/main" id="{C11CE629-DD12-4E17-B73F-8240C06F7631}"/>
              </a:ext>
              <a:ext uri="{C183D7F6-B498-43B3-948B-1728B52AA6E4}">
                <adec:decorative xmlns:adec="http://schemas.microsoft.com/office/drawing/2017/decorative" val="1"/>
              </a:ext>
            </a:extLst>
          </p:cNvPr>
          <p:cNvSpPr/>
          <p:nvPr userDrawn="1"/>
        </p:nvSpPr>
        <p:spPr bwMode="auto">
          <a:xfrm>
            <a:off x="0" y="0"/>
            <a:ext cx="12191999" cy="6858000"/>
          </a:xfrm>
          <a:prstGeom prst="rect">
            <a:avLst/>
          </a:prstGeom>
          <a:gradFill flip="none" rotWithShape="1">
            <a:gsLst>
              <a:gs pos="0">
                <a:schemeClr val="bg1"/>
              </a:gs>
              <a:gs pos="72000">
                <a:schemeClr val="bg1">
                  <a:alpha val="0"/>
                </a:schemeClr>
              </a:gs>
            </a:gsLst>
            <a:lin ang="4800000" scaled="0"/>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 name="TextBox 1">
            <a:extLst>
              <a:ext uri="{FF2B5EF4-FFF2-40B4-BE49-F238E27FC236}">
                <a16:creationId xmlns:a16="http://schemas.microsoft.com/office/drawing/2014/main" id="{CCEFF733-5D2A-4C51-8D92-CA984FFB10ED}"/>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14D240C2-7917-4C99-96A5-75F15720872C}"/>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4E3CFC1C-EB69-4D6F-B6C2-472FF06131DC}"/>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
        <p:nvSpPr>
          <p:cNvPr id="3" name="TextBox 2">
            <a:extLst>
              <a:ext uri="{FF2B5EF4-FFF2-40B4-BE49-F238E27FC236}">
                <a16:creationId xmlns:a16="http://schemas.microsoft.com/office/drawing/2014/main" id="{621DD4BA-B54E-42AA-8762-EE25928D531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BD9124-3043-4767-BE1F-22E68C6904FE}"/>
              </a:ext>
              <a:ext uri="{C183D7F6-B498-43B3-948B-1728B52AA6E4}">
                <adec:decorative xmlns:adec="http://schemas.microsoft.com/office/drawing/2017/decorative" val="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bwMode="ltGray">
          <a:xfrm flipH="1">
            <a:off x="5095" y="1825"/>
            <a:ext cx="12181810" cy="6854348"/>
          </a:xfrm>
          <a:prstGeom prst="rect">
            <a:avLst/>
          </a:prstGeom>
        </p:spPr>
      </p:pic>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
        <p:nvSpPr>
          <p:cNvPr id="3" name="TextBox 2">
            <a:extLst>
              <a:ext uri="{FF2B5EF4-FFF2-40B4-BE49-F238E27FC236}">
                <a16:creationId xmlns:a16="http://schemas.microsoft.com/office/drawing/2014/main" id="{621DD4BA-B54E-42AA-8762-EE25928D531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41694133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
        <p:nvSpPr>
          <p:cNvPr id="4" name="TextBox 3">
            <a:extLst>
              <a:ext uri="{FF2B5EF4-FFF2-40B4-BE49-F238E27FC236}">
                <a16:creationId xmlns:a16="http://schemas.microsoft.com/office/drawing/2014/main" id="{7F30BE1B-3732-40A7-9031-44A6F78C7B44}"/>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DA0365-DB80-4263-BE54-B87AFC98BA6C}"/>
              </a:ext>
              <a:ext uri="{C183D7F6-B498-43B3-948B-1728B52AA6E4}">
                <adec:decorative xmlns:adec="http://schemas.microsoft.com/office/drawing/2017/decorative" val="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bwMode="ltGray">
          <a:xfrm flipH="1">
            <a:off x="5095" y="1825"/>
            <a:ext cx="12181810" cy="6854348"/>
          </a:xfrm>
          <a:prstGeom prst="rect">
            <a:avLst/>
          </a:prstGeom>
        </p:spPr>
      </p:pic>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dirty="0"/>
              <a:t>Section title</a:t>
            </a:r>
          </a:p>
        </p:txBody>
      </p:sp>
      <p:sp>
        <p:nvSpPr>
          <p:cNvPr id="4" name="TextBox 3">
            <a:extLst>
              <a:ext uri="{FF2B5EF4-FFF2-40B4-BE49-F238E27FC236}">
                <a16:creationId xmlns:a16="http://schemas.microsoft.com/office/drawing/2014/main" id="{7F30BE1B-3732-40A7-9031-44A6F78C7B44}"/>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75959400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3">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
        <p:nvSpPr>
          <p:cNvPr id="4" name="TextBox 3">
            <a:extLst>
              <a:ext uri="{FF2B5EF4-FFF2-40B4-BE49-F238E27FC236}">
                <a16:creationId xmlns:a16="http://schemas.microsoft.com/office/drawing/2014/main" id="{2C7C8FCD-CD57-4238-A18B-5436E94472E3}"/>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9AE3AB-076C-4A84-AAF3-F4D1439255A9}"/>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E692FDA-9B55-4DD1-A1C3-34FFE0DAE701}"/>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F4BA02-665B-4B0C-B91F-3B8C4BC6A71B}"/>
              </a:ext>
              <a:ext uri="{C183D7F6-B498-43B3-948B-1728B52AA6E4}">
                <adec:decorative xmlns:adec="http://schemas.microsoft.com/office/drawing/2017/decorative" val="1"/>
              </a:ext>
            </a:extLst>
          </p:cNvPr>
          <p:cNvPicPr>
            <a:picLocks noChangeAspect="1"/>
          </p:cNvPicPr>
          <p:nvPr userDrawn="1"/>
        </p:nvPicPr>
        <p:blipFill>
          <a:blip r:embed="rId2">
            <a:alphaModFix amt="78000"/>
            <a:extLst>
              <a:ext uri="{BEBA8EAE-BF5A-486C-A8C5-ECC9F3942E4B}">
                <a14:imgProps xmlns:a14="http://schemas.microsoft.com/office/drawing/2010/main">
                  <a14:imgLayer r:embed="rId3">
                    <a14:imgEffect>
                      <a14:sharpenSoften amount="-20000"/>
                    </a14:imgEffect>
                    <a14:imgEffect>
                      <a14:saturation sat="85000"/>
                    </a14:imgEffect>
                    <a14:imgEffect>
                      <a14:brightnessContrast bright="5000" contrast="-10000"/>
                    </a14:imgEffect>
                  </a14:imgLayer>
                </a14:imgProps>
              </a:ext>
            </a:extLst>
          </a:blip>
          <a:stretch>
            <a:fillRect/>
          </a:stretch>
        </p:blipFill>
        <p:spPr bwMode="ltGray">
          <a:xfrm>
            <a:off x="0" y="0"/>
            <a:ext cx="12181810" cy="6854348"/>
          </a:xfrm>
          <a:prstGeom prst="rect">
            <a:avLst/>
          </a:prstGeom>
        </p:spPr>
      </p:pic>
      <p:sp>
        <p:nvSpPr>
          <p:cNvPr id="4" name="Rectangle 3">
            <a:extLst>
              <a:ext uri="{FF2B5EF4-FFF2-40B4-BE49-F238E27FC236}">
                <a16:creationId xmlns:a16="http://schemas.microsoft.com/office/drawing/2014/main" id="{44B4A563-C35A-46B9-855B-9967FD808277}"/>
              </a:ext>
              <a:ext uri="{C183D7F6-B498-43B3-948B-1728B52AA6E4}">
                <adec:decorative xmlns:adec="http://schemas.microsoft.com/office/drawing/2017/decorative" val="1"/>
              </a:ext>
            </a:extLst>
          </p:cNvPr>
          <p:cNvSpPr/>
          <p:nvPr userDrawn="1"/>
        </p:nvSpPr>
        <p:spPr bwMode="auto">
          <a:xfrm>
            <a:off x="0" y="0"/>
            <a:ext cx="12191999" cy="6858000"/>
          </a:xfrm>
          <a:prstGeom prst="rect">
            <a:avLst/>
          </a:prstGeom>
          <a:gradFill flip="none" rotWithShape="1">
            <a:gsLst>
              <a:gs pos="0">
                <a:schemeClr val="bg1"/>
              </a:gs>
              <a:gs pos="72000">
                <a:schemeClr val="bg1">
                  <a:alpha val="0"/>
                </a:schemeClr>
              </a:gs>
            </a:gsLst>
            <a:lin ang="4800000" scaled="0"/>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4"/>
          <a:stretch>
            <a:fillRect/>
          </a:stretch>
        </p:blipFill>
        <p:spPr bwMode="black">
          <a:xfrm>
            <a:off x="584200" y="585788"/>
            <a:ext cx="1366440" cy="292608"/>
          </a:xfrm>
          <a:prstGeom prst="rect">
            <a:avLst/>
          </a:prstGeom>
        </p:spPr>
      </p:pic>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0A41231-C6CE-4AFD-9607-ABBB7D2CC252}"/>
              </a:ext>
            </a:extLst>
          </p:cNvPr>
          <p:cNvSpPr>
            <a:spLocks noGrp="1"/>
          </p:cNvSpPr>
          <p:nvPr>
            <p:ph type="pic" sz="quarter" idx="11" hasCustomPrompt="1"/>
          </p:nvPr>
        </p:nvSpPr>
        <p:spPr bwMode="ltGray">
          <a:xfrm>
            <a:off x="5334000" y="0"/>
            <a:ext cx="6858000" cy="6858000"/>
          </a:xfrm>
          <a:blipFill>
            <a:blip r:embed="rId5"/>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extBox 1">
            <a:extLst>
              <a:ext uri="{FF2B5EF4-FFF2-40B4-BE49-F238E27FC236}">
                <a16:creationId xmlns:a16="http://schemas.microsoft.com/office/drawing/2014/main" id="{761FB231-9049-4832-8C8C-F78BA17206DC}"/>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1ADAFC-2B08-44B1-966A-67F525FD01F6}" type="datetimeFigureOut">
              <a:rPr lang="en-US" smtClean="0"/>
              <a:t>2/16/2022</a:t>
            </a:fld>
            <a:endParaRPr lang="en-US"/>
          </a:p>
        </p:txBody>
      </p:sp>
      <p:sp>
        <p:nvSpPr>
          <p:cNvPr id="6" name="Slide Number Placeholder 5"/>
          <p:cNvSpPr>
            <a:spLocks noGrp="1"/>
          </p:cNvSpPr>
          <p:nvPr>
            <p:ph type="sldNum" sz="quarter" idx="12"/>
          </p:nvPr>
        </p:nvSpPr>
        <p:spPr/>
        <p:txBody>
          <a:bodyPr/>
          <a:lstStyle/>
          <a:p>
            <a:fld id="{D802B3AE-8B72-479B-BAB4-B3CB8976D652}" type="slidenum">
              <a:rPr lang="en-US" smtClean="0"/>
              <a:t>‹#›</a:t>
            </a:fld>
            <a:endParaRPr lang="en-US"/>
          </a:p>
        </p:txBody>
      </p:sp>
    </p:spTree>
    <p:extLst>
      <p:ext uri="{BB962C8B-B14F-4D97-AF65-F5344CB8AC3E}">
        <p14:creationId xmlns:p14="http://schemas.microsoft.com/office/powerpoint/2010/main" val="3427027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3" name="TextBox 2">
            <a:extLst>
              <a:ext uri="{FF2B5EF4-FFF2-40B4-BE49-F238E27FC236}">
                <a16:creationId xmlns:a16="http://schemas.microsoft.com/office/drawing/2014/main" id="{D79E5E85-F114-47D3-AC93-5A79E05D3421}"/>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extBox 1">
            <a:extLst>
              <a:ext uri="{FF2B5EF4-FFF2-40B4-BE49-F238E27FC236}">
                <a16:creationId xmlns:a16="http://schemas.microsoft.com/office/drawing/2014/main" id="{D491A9F8-1591-4332-B570-1C86B64F664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3" name="TextBox 2">
            <a:extLst>
              <a:ext uri="{FF2B5EF4-FFF2-40B4-BE49-F238E27FC236}">
                <a16:creationId xmlns:a16="http://schemas.microsoft.com/office/drawing/2014/main" id="{17434205-4866-4F05-B94E-AC9475CA472D}"/>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Box 2">
            <a:extLst>
              <a:ext uri="{FF2B5EF4-FFF2-40B4-BE49-F238E27FC236}">
                <a16:creationId xmlns:a16="http://schemas.microsoft.com/office/drawing/2014/main" id="{2A7DDB67-8089-4476-9E9B-2E5E3101A3E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
        <p:nvSpPr>
          <p:cNvPr id="4" name="TextBox 3">
            <a:extLst>
              <a:ext uri="{FF2B5EF4-FFF2-40B4-BE49-F238E27FC236}">
                <a16:creationId xmlns:a16="http://schemas.microsoft.com/office/drawing/2014/main" id="{34609A96-8D2E-49FC-A370-DE43887A9459}"/>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83E6783A-1418-4BA7-831E-EBADC39A07B4}"/>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dirty="0">
              <a:solidFill>
                <a:schemeClr val="tx1"/>
              </a:solidFill>
            </a:endParaRP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5"/>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34" r:id="rId1"/>
    <p:sldLayoutId id="2147484610" r:id="rId2"/>
    <p:sldLayoutId id="2147484609" r:id="rId3"/>
    <p:sldLayoutId id="2147484710" r:id="rId4"/>
    <p:sldLayoutId id="2147484240" r:id="rId5"/>
    <p:sldLayoutId id="2147484910" r:id="rId6"/>
    <p:sldLayoutId id="2147484911" r:id="rId7"/>
    <p:sldLayoutId id="2147484639" r:id="rId8"/>
    <p:sldLayoutId id="2147484603" r:id="rId9"/>
    <p:sldLayoutId id="2147484833" r:id="rId10"/>
    <p:sldLayoutId id="2147484834" r:id="rId11"/>
    <p:sldLayoutId id="2147484835" r:id="rId12"/>
    <p:sldLayoutId id="2147484922" r:id="rId13"/>
    <p:sldLayoutId id="2147484923" r:id="rId14"/>
    <p:sldLayoutId id="2147484924" r:id="rId15"/>
    <p:sldLayoutId id="2147484839" r:id="rId16"/>
    <p:sldLayoutId id="2147484840" r:id="rId17"/>
    <p:sldLayoutId id="2147484841" r:id="rId18"/>
    <p:sldLayoutId id="2147484842" r:id="rId19"/>
    <p:sldLayoutId id="2147484843" r:id="rId20"/>
    <p:sldLayoutId id="2147484931" r:id="rId21"/>
    <p:sldLayoutId id="2147484787" r:id="rId22"/>
    <p:sldLayoutId id="2147484249" r:id="rId23"/>
    <p:sldLayoutId id="2147484936" r:id="rId24"/>
    <p:sldLayoutId id="2147484584" r:id="rId25"/>
    <p:sldLayoutId id="2147484937" r:id="rId26"/>
    <p:sldLayoutId id="2147484583" r:id="rId27"/>
    <p:sldLayoutId id="2147484671" r:id="rId28"/>
    <p:sldLayoutId id="2147484673" r:id="rId29"/>
    <p:sldLayoutId id="2147484585" r:id="rId30"/>
    <p:sldLayoutId id="2147484299" r:id="rId31"/>
    <p:sldLayoutId id="2147484263" r:id="rId32"/>
    <p:sldLayoutId id="2147484938" r:id="rId3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hyperlink" Target="mailto:name@microsoft.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name@microsoft.com"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13.jp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848424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96100-B123-47DC-B358-D7ACC5EEEDD9}"/>
              </a:ext>
            </a:extLst>
          </p:cNvPr>
          <p:cNvSpPr>
            <a:spLocks noGrp="1"/>
          </p:cNvSpPr>
          <p:nvPr>
            <p:ph type="title"/>
          </p:nvPr>
        </p:nvSpPr>
        <p:spPr/>
        <p:txBody>
          <a:bodyPr/>
          <a:lstStyle/>
          <a:p>
            <a:r>
              <a:rPr lang="en-US"/>
              <a:t>What kinds of articles have done well on DS@M?</a:t>
            </a:r>
          </a:p>
        </p:txBody>
      </p:sp>
      <p:sp>
        <p:nvSpPr>
          <p:cNvPr id="3" name="Content Placeholder 2">
            <a:extLst>
              <a:ext uri="{FF2B5EF4-FFF2-40B4-BE49-F238E27FC236}">
                <a16:creationId xmlns:a16="http://schemas.microsoft.com/office/drawing/2014/main" id="{4511BBBB-0B6F-4141-A3E5-931B841F9A59}"/>
              </a:ext>
            </a:extLst>
          </p:cNvPr>
          <p:cNvSpPr>
            <a:spLocks noGrp="1"/>
          </p:cNvSpPr>
          <p:nvPr>
            <p:ph sz="quarter" idx="10"/>
          </p:nvPr>
        </p:nvSpPr>
        <p:spPr>
          <a:xfrm>
            <a:off x="584200" y="1435100"/>
            <a:ext cx="11018838" cy="4850559"/>
          </a:xfrm>
        </p:spPr>
        <p:txBody>
          <a:bodyPr/>
          <a:lstStyle/>
          <a:p>
            <a:r>
              <a:rPr lang="en-US"/>
              <a:t>Cutting edge topics</a:t>
            </a:r>
          </a:p>
          <a:p>
            <a:pPr lvl="1"/>
            <a:r>
              <a:rPr lang="en-US"/>
              <a:t>Three-part article series “Causal inference,” by Jane Huang et al., have been among our best performing articles ever, with nearly 30,000 views in their first year.</a:t>
            </a:r>
          </a:p>
          <a:p>
            <a:pPr lvl="1"/>
            <a:r>
              <a:rPr lang="en-US"/>
              <a:t>“How we reduced our text similarity runtime by 99.96%,” by Omri Mendels, with nearly 7,000 vews since being published in March.</a:t>
            </a:r>
          </a:p>
          <a:p>
            <a:r>
              <a:rPr lang="en-US"/>
              <a:t>Useful techniques</a:t>
            </a:r>
          </a:p>
          <a:p>
            <a:pPr lvl="1"/>
            <a:r>
              <a:rPr lang="en-US"/>
              <a:t>“Introduction to feature engineering for time series forecasting,” by Franceca Lazzeri, with nearly 6,000 views since being published last month.</a:t>
            </a:r>
          </a:p>
          <a:p>
            <a:pPr lvl="1"/>
            <a:r>
              <a:rPr lang="en-US"/>
              <a:t>“Training EfficientDet on custom data with PyTorch-Lightning (using an EfficientNetv2 backbone),” by Chris Hughes, with nearly 3,000 views since being published in July.</a:t>
            </a:r>
          </a:p>
          <a:p>
            <a:r>
              <a:rPr lang="en-US"/>
              <a:t>“Bread and butter” data science basics</a:t>
            </a:r>
          </a:p>
          <a:p>
            <a:pPr lvl="1"/>
            <a:r>
              <a:rPr lang="en-US"/>
              <a:t>“Data science learning resources,” by Lisa Cohen et al., with more than 2,700 view since being published in June.</a:t>
            </a:r>
          </a:p>
        </p:txBody>
      </p:sp>
    </p:spTree>
    <p:extLst>
      <p:ext uri="{BB962C8B-B14F-4D97-AF65-F5344CB8AC3E}">
        <p14:creationId xmlns:p14="http://schemas.microsoft.com/office/powerpoint/2010/main" val="88736607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01719-25D3-45BC-A5DC-9085ACAD264C}"/>
              </a:ext>
            </a:extLst>
          </p:cNvPr>
          <p:cNvSpPr>
            <a:spLocks noGrp="1"/>
          </p:cNvSpPr>
          <p:nvPr>
            <p:ph type="title"/>
          </p:nvPr>
        </p:nvSpPr>
        <p:spPr/>
        <p:txBody>
          <a:bodyPr/>
          <a:lstStyle/>
          <a:p>
            <a:r>
              <a:rPr lang="en-US"/>
              <a:t>What can DS@M mean for you?</a:t>
            </a:r>
          </a:p>
        </p:txBody>
      </p:sp>
      <p:sp>
        <p:nvSpPr>
          <p:cNvPr id="3" name="Content Placeholder 2">
            <a:extLst>
              <a:ext uri="{FF2B5EF4-FFF2-40B4-BE49-F238E27FC236}">
                <a16:creationId xmlns:a16="http://schemas.microsoft.com/office/drawing/2014/main" id="{A86FA90E-5DD9-4C02-9587-776056929580}"/>
              </a:ext>
            </a:extLst>
          </p:cNvPr>
          <p:cNvSpPr>
            <a:spLocks noGrp="1"/>
          </p:cNvSpPr>
          <p:nvPr>
            <p:ph idx="1"/>
          </p:nvPr>
        </p:nvSpPr>
        <p:spPr>
          <a:xfrm>
            <a:off x="584200" y="1435503"/>
            <a:ext cx="11018520" cy="4493538"/>
          </a:xfrm>
        </p:spPr>
        <p:txBody>
          <a:bodyPr/>
          <a:lstStyle/>
          <a:p>
            <a:r>
              <a:rPr lang="en-US"/>
              <a:t>Opportunity to practice your data storytelling skills</a:t>
            </a:r>
          </a:p>
          <a:p>
            <a:pPr>
              <a:spcBef>
                <a:spcPts val="3000"/>
              </a:spcBef>
            </a:pPr>
            <a:r>
              <a:rPr lang="en-US"/>
              <a:t>Increase recognition of your work</a:t>
            </a:r>
          </a:p>
          <a:p>
            <a:pPr>
              <a:spcBef>
                <a:spcPts val="3000"/>
              </a:spcBef>
            </a:pPr>
            <a:r>
              <a:rPr lang="en-US"/>
              <a:t>Establish yourself as an expert in the wider data science community</a:t>
            </a:r>
          </a:p>
          <a:p>
            <a:pPr>
              <a:spcBef>
                <a:spcPts val="3000"/>
              </a:spcBef>
            </a:pPr>
            <a:r>
              <a:rPr lang="en-US"/>
              <a:t>Help build your career</a:t>
            </a:r>
          </a:p>
          <a:p>
            <a:pPr>
              <a:spcBef>
                <a:spcPts val="3000"/>
              </a:spcBef>
            </a:pPr>
            <a:r>
              <a:rPr lang="en-US"/>
              <a:t>Provide an outlet for an idea you want to pursue, and a platform for it to cohere more fully as you determine how to present it</a:t>
            </a:r>
          </a:p>
          <a:p>
            <a:pPr lvl="1" algn="r"/>
            <a:endParaRPr lang="en-US"/>
          </a:p>
        </p:txBody>
      </p:sp>
    </p:spTree>
    <p:extLst>
      <p:ext uri="{BB962C8B-B14F-4D97-AF65-F5344CB8AC3E}">
        <p14:creationId xmlns:p14="http://schemas.microsoft.com/office/powerpoint/2010/main" val="3395056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7BAA1-4E25-4B87-ABB3-75AA6C11E7CA}"/>
              </a:ext>
            </a:extLst>
          </p:cNvPr>
          <p:cNvSpPr>
            <a:spLocks noGrp="1"/>
          </p:cNvSpPr>
          <p:nvPr>
            <p:ph type="title"/>
          </p:nvPr>
        </p:nvSpPr>
        <p:spPr/>
        <p:txBody>
          <a:bodyPr/>
          <a:lstStyle/>
          <a:p>
            <a:r>
              <a:rPr lang="en-US"/>
              <a:t>Looking for new voices from across Microsoft</a:t>
            </a:r>
          </a:p>
        </p:txBody>
      </p:sp>
      <p:sp>
        <p:nvSpPr>
          <p:cNvPr id="3" name="Content Placeholder 2">
            <a:extLst>
              <a:ext uri="{FF2B5EF4-FFF2-40B4-BE49-F238E27FC236}">
                <a16:creationId xmlns:a16="http://schemas.microsoft.com/office/drawing/2014/main" id="{79B4B5BE-4482-4BA5-BA3D-EE8B5038B8E2}"/>
              </a:ext>
            </a:extLst>
          </p:cNvPr>
          <p:cNvSpPr>
            <a:spLocks noGrp="1"/>
          </p:cNvSpPr>
          <p:nvPr>
            <p:ph idx="1"/>
          </p:nvPr>
        </p:nvSpPr>
        <p:spPr>
          <a:xfrm>
            <a:off x="584200" y="1435503"/>
            <a:ext cx="11018520" cy="5050613"/>
          </a:xfrm>
        </p:spPr>
        <p:txBody>
          <a:bodyPr/>
          <a:lstStyle/>
          <a:p>
            <a:r>
              <a:rPr lang="en-US"/>
              <a:t>Engage with us</a:t>
            </a:r>
          </a:p>
          <a:p>
            <a:pPr lvl="1"/>
            <a:r>
              <a:rPr lang="en-US"/>
              <a:t>We welcome Data Science and ML voices from across Microsoft to contribute</a:t>
            </a:r>
          </a:p>
          <a:p>
            <a:pPr lvl="2"/>
            <a:r>
              <a:rPr lang="en-US"/>
              <a:t>What do data scientists, business decision-makers, customers, partners, influencers, students, and prospective employees want to know about that you can share with them?</a:t>
            </a:r>
          </a:p>
          <a:p>
            <a:pPr lvl="1"/>
            <a:r>
              <a:rPr lang="en-US"/>
              <a:t>Help readers with tangible, valuable knowledge and takeaways</a:t>
            </a:r>
          </a:p>
          <a:p>
            <a:pPr lvl="1"/>
            <a:r>
              <a:rPr lang="en-US"/>
              <a:t>Opportunity to share your code</a:t>
            </a:r>
          </a:p>
          <a:p>
            <a:pPr>
              <a:spcBef>
                <a:spcPts val="3000"/>
              </a:spcBef>
            </a:pPr>
            <a:r>
              <a:rPr lang="en-US"/>
              <a:t>Writing process</a:t>
            </a:r>
          </a:p>
          <a:p>
            <a:pPr lvl="1"/>
            <a:r>
              <a:rPr lang="en-US"/>
              <a:t>Length: Typical articles start at 1500 words</a:t>
            </a:r>
          </a:p>
          <a:p>
            <a:pPr lvl="1"/>
            <a:r>
              <a:rPr lang="en-US"/>
              <a:t>Tone: Engaging and professional, approaching from an angle of how Microsoft uses data science to nurture customers and improve products and information about them</a:t>
            </a:r>
          </a:p>
          <a:p>
            <a:pPr lvl="1"/>
            <a:r>
              <a:rPr lang="en-US"/>
              <a:t>Perspective: Customer-friendly without being competitor-friendly</a:t>
            </a:r>
          </a:p>
          <a:p>
            <a:pPr lvl="1"/>
            <a:r>
              <a:rPr lang="en-US"/>
              <a:t>Support: Article development consultation, editing, illustration, and editorial style guide</a:t>
            </a:r>
          </a:p>
          <a:p>
            <a:pPr lvl="1"/>
            <a:r>
              <a:rPr lang="en-US"/>
              <a:t>To get started, contact </a:t>
            </a:r>
            <a:r>
              <a:rPr lang="en-US" i="1">
                <a:solidFill>
                  <a:srgbClr val="FF0000"/>
                </a:solidFill>
              </a:rPr>
              <a:t>caseyd</a:t>
            </a:r>
            <a:endParaRPr lang="en-US"/>
          </a:p>
        </p:txBody>
      </p:sp>
    </p:spTree>
    <p:extLst>
      <p:ext uri="{BB962C8B-B14F-4D97-AF65-F5344CB8AC3E}">
        <p14:creationId xmlns:p14="http://schemas.microsoft.com/office/powerpoint/2010/main" val="26342395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553998"/>
          </a:xfrm>
        </p:spPr>
        <p:txBody>
          <a:bodyPr/>
          <a:lstStyle/>
          <a:p>
            <a:r>
              <a:rPr lang="en-US" dirty="0"/>
              <a:t>Key learnings and insights</a:t>
            </a:r>
          </a:p>
        </p:txBody>
      </p:sp>
      <p:sp>
        <p:nvSpPr>
          <p:cNvPr id="3" name="Text Placeholder 2"/>
          <p:cNvSpPr>
            <a:spLocks noGrp="1"/>
          </p:cNvSpPr>
          <p:nvPr>
            <p:ph type="body" sz="quarter" idx="10"/>
          </p:nvPr>
        </p:nvSpPr>
        <p:spPr>
          <a:xfrm>
            <a:off x="584200" y="1435497"/>
            <a:ext cx="11018520" cy="4985980"/>
          </a:xfrm>
        </p:spPr>
        <p:txBody>
          <a:bodyPr/>
          <a:lstStyle/>
          <a:p>
            <a:r>
              <a:rPr lang="en-US"/>
              <a:t>Thought leadership helps drive data science business impact</a:t>
            </a:r>
          </a:p>
          <a:p>
            <a:pPr>
              <a:spcBef>
                <a:spcPts val="3000"/>
              </a:spcBef>
            </a:pPr>
            <a:r>
              <a:rPr lang="en-US"/>
              <a:t>Understanding how to tell data science stories furthers your data science career</a:t>
            </a:r>
          </a:p>
          <a:p>
            <a:pPr>
              <a:spcBef>
                <a:spcPts val="3000"/>
              </a:spcBef>
            </a:pPr>
            <a:r>
              <a:rPr lang="en-US"/>
              <a:t>Writing about data science, for DS@M and other Microsoft outlets, is a great way for you to contribute to building data science thought leadership inside and outside Microsoft</a:t>
            </a:r>
          </a:p>
          <a:p>
            <a:pPr>
              <a:spcBef>
                <a:spcPts val="3000"/>
              </a:spcBef>
            </a:pPr>
            <a:r>
              <a:rPr lang="en-US"/>
              <a:t>Write for DS@M today!  </a:t>
            </a:r>
            <a:r>
              <a:rPr lang="en-US">
                <a:solidFill>
                  <a:srgbClr val="FF0000"/>
                </a:solidFill>
              </a:rPr>
              <a:t>aka.ms/ds@m</a:t>
            </a:r>
          </a:p>
          <a:p>
            <a:pPr>
              <a:spcBef>
                <a:spcPts val="3000"/>
              </a:spcBef>
            </a:pPr>
            <a:r>
              <a:rPr lang="en-US"/>
              <a:t>Contact: </a:t>
            </a:r>
            <a:r>
              <a:rPr lang="en-US">
                <a:solidFill>
                  <a:srgbClr val="FF0000"/>
                </a:solidFill>
              </a:rPr>
              <a:t>caseyd</a:t>
            </a:r>
          </a:p>
        </p:txBody>
      </p:sp>
    </p:spTree>
    <p:extLst>
      <p:ext uri="{BB962C8B-B14F-4D97-AF65-F5344CB8AC3E}">
        <p14:creationId xmlns:p14="http://schemas.microsoft.com/office/powerpoint/2010/main" val="1227299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D6D69-0F34-4AF4-97E4-F010E1D332BB}"/>
              </a:ext>
            </a:extLst>
          </p:cNvPr>
          <p:cNvSpPr>
            <a:spLocks noGrp="1"/>
          </p:cNvSpPr>
          <p:nvPr>
            <p:ph type="title"/>
          </p:nvPr>
        </p:nvSpPr>
        <p:spPr>
          <a:xfrm>
            <a:off x="588263" y="457200"/>
            <a:ext cx="11018520" cy="553998"/>
          </a:xfrm>
        </p:spPr>
        <p:txBody>
          <a:bodyPr/>
          <a:lstStyle/>
          <a:p>
            <a:r>
              <a:rPr lang="en-US"/>
              <a:t>Discussing data science writing with Francesca Lazzeri</a:t>
            </a:r>
          </a:p>
        </p:txBody>
      </p:sp>
      <p:sp>
        <p:nvSpPr>
          <p:cNvPr id="3" name="Content Placeholder 2">
            <a:extLst>
              <a:ext uri="{FF2B5EF4-FFF2-40B4-BE49-F238E27FC236}">
                <a16:creationId xmlns:a16="http://schemas.microsoft.com/office/drawing/2014/main" id="{D2576021-ABA2-4D14-9413-EC51C07E75C3}"/>
              </a:ext>
            </a:extLst>
          </p:cNvPr>
          <p:cNvSpPr>
            <a:spLocks noGrp="1"/>
          </p:cNvSpPr>
          <p:nvPr>
            <p:ph sz="quarter" idx="10"/>
          </p:nvPr>
        </p:nvSpPr>
        <p:spPr>
          <a:xfrm>
            <a:off x="584200" y="1435100"/>
            <a:ext cx="5967602" cy="4912114"/>
          </a:xfrm>
        </p:spPr>
        <p:txBody>
          <a:bodyPr/>
          <a:lstStyle/>
          <a:p>
            <a:r>
              <a:rPr lang="en-US"/>
              <a:t>Principal Data Scientist Manager at Microsoft, Adjunct Professor at Columbia University</a:t>
            </a:r>
          </a:p>
          <a:p>
            <a:r>
              <a:rPr lang="en-US"/>
              <a:t>Author of the book </a:t>
            </a:r>
            <a:r>
              <a:rPr lang="en-US" i="1"/>
              <a:t>Machine Learning for Time Series Forecasting with Python</a:t>
            </a:r>
            <a:r>
              <a:rPr lang="en-US"/>
              <a:t> (Wiley) and many other publications, including technology journals and conferences</a:t>
            </a:r>
          </a:p>
          <a:p>
            <a:r>
              <a:rPr lang="en-US"/>
              <a:t>Author of a recent three-part DS@M article series on time series forecasting</a:t>
            </a:r>
          </a:p>
        </p:txBody>
      </p:sp>
      <p:pic>
        <p:nvPicPr>
          <p:cNvPr id="1026" name="Picture 2" descr="A person smiling for the camera&#10;&#10;Description automatically generated with low confidence">
            <a:extLst>
              <a:ext uri="{FF2B5EF4-FFF2-40B4-BE49-F238E27FC236}">
                <a16:creationId xmlns:a16="http://schemas.microsoft.com/office/drawing/2014/main" id="{FD78BD01-AA16-4004-9A44-3AC4A23E22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85202" y="1435100"/>
            <a:ext cx="3810000" cy="3810000"/>
          </a:xfrm>
          <a:prstGeom prst="rect">
            <a:avLst/>
          </a:prstGeom>
          <a:noFill/>
        </p:spPr>
      </p:pic>
      <p:sp>
        <p:nvSpPr>
          <p:cNvPr id="8" name="TextBox 7">
            <a:extLst>
              <a:ext uri="{FF2B5EF4-FFF2-40B4-BE49-F238E27FC236}">
                <a16:creationId xmlns:a16="http://schemas.microsoft.com/office/drawing/2014/main" id="{2C7B3E94-E70E-4EF1-9C57-6784F912B954}"/>
              </a:ext>
            </a:extLst>
          </p:cNvPr>
          <p:cNvSpPr txBox="1"/>
          <p:nvPr/>
        </p:nvSpPr>
        <p:spPr>
          <a:xfrm>
            <a:off x="7004807" y="5422900"/>
            <a:ext cx="4114800" cy="363946"/>
          </a:xfrm>
          <a:prstGeom prst="rect">
            <a:avLst/>
          </a:prstGeom>
          <a:noFill/>
        </p:spPr>
        <p:txBody>
          <a:bodyPr wrap="square">
            <a:spAutoFit/>
          </a:bodyPr>
          <a:lstStyle/>
          <a:p>
            <a:r>
              <a:rPr lang="en-US"/>
              <a:t>www.linkedin.com/in/francescalazzeri/</a:t>
            </a:r>
          </a:p>
        </p:txBody>
      </p:sp>
    </p:spTree>
    <p:extLst>
      <p:ext uri="{BB962C8B-B14F-4D97-AF65-F5344CB8AC3E}">
        <p14:creationId xmlns:p14="http://schemas.microsoft.com/office/powerpoint/2010/main" val="74789314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B1BF34D-9578-4D91-8117-4624E61502FE}"/>
              </a:ext>
            </a:extLst>
          </p:cNvPr>
          <p:cNvSpPr>
            <a:spLocks noGrp="1"/>
          </p:cNvSpPr>
          <p:nvPr>
            <p:ph sz="quarter" idx="10"/>
          </p:nvPr>
        </p:nvSpPr>
        <p:spPr>
          <a:xfrm>
            <a:off x="736600" y="3137173"/>
            <a:ext cx="11018838" cy="2031325"/>
          </a:xfrm>
        </p:spPr>
        <p:txBody>
          <a:bodyPr/>
          <a:lstStyle/>
          <a:p>
            <a:pPr marL="0" indent="0">
              <a:buNone/>
            </a:pPr>
            <a:r>
              <a:rPr lang="en-US" sz="6000"/>
              <a:t>To read us: </a:t>
            </a:r>
            <a:r>
              <a:rPr lang="en-US" sz="6000">
                <a:solidFill>
                  <a:srgbClr val="FF0000"/>
                </a:solidFill>
              </a:rPr>
              <a:t>aka.ms/dsam</a:t>
            </a:r>
          </a:p>
          <a:p>
            <a:pPr marL="0" indent="0">
              <a:buNone/>
            </a:pPr>
            <a:r>
              <a:rPr lang="en-US" sz="6000"/>
              <a:t>To write for us: Contact </a:t>
            </a:r>
            <a:r>
              <a:rPr lang="en-US" sz="6000" i="1">
                <a:solidFill>
                  <a:srgbClr val="FF0000"/>
                </a:solidFill>
              </a:rPr>
              <a:t>caseyd</a:t>
            </a:r>
          </a:p>
        </p:txBody>
      </p:sp>
      <p:pic>
        <p:nvPicPr>
          <p:cNvPr id="7" name="Picture 6">
            <a:extLst>
              <a:ext uri="{FF2B5EF4-FFF2-40B4-BE49-F238E27FC236}">
                <a16:creationId xmlns:a16="http://schemas.microsoft.com/office/drawing/2014/main" id="{CE44CF6F-9F3F-4309-AF40-2F006C644276}"/>
              </a:ext>
            </a:extLst>
          </p:cNvPr>
          <p:cNvPicPr>
            <a:picLocks noChangeAspect="1"/>
          </p:cNvPicPr>
          <p:nvPr/>
        </p:nvPicPr>
        <p:blipFill rotWithShape="1">
          <a:blip r:embed="rId2"/>
          <a:srcRect l="8830" r="8458"/>
          <a:stretch/>
        </p:blipFill>
        <p:spPr>
          <a:xfrm>
            <a:off x="0" y="674451"/>
            <a:ext cx="12192000" cy="1756450"/>
          </a:xfrm>
          <a:prstGeom prst="rect">
            <a:avLst/>
          </a:prstGeom>
        </p:spPr>
      </p:pic>
    </p:spTree>
    <p:extLst>
      <p:ext uri="{BB962C8B-B14F-4D97-AF65-F5344CB8AC3E}">
        <p14:creationId xmlns:p14="http://schemas.microsoft.com/office/powerpoint/2010/main" val="34802752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911638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425780"/>
            <a:ext cx="9144000" cy="1107996"/>
          </a:xfrm>
        </p:spPr>
        <p:txBody>
          <a:bodyPr/>
          <a:lstStyle/>
          <a:p>
            <a:r>
              <a:rPr lang="en-US"/>
              <a:t>Writing for the </a:t>
            </a:r>
            <a:r>
              <a:rPr lang="en-US" i="1"/>
              <a:t>Data Science at Microsoft</a:t>
            </a:r>
            <a:r>
              <a:rPr lang="en-US"/>
              <a:t> publication on Medium.com</a:t>
            </a:r>
            <a:endParaRPr lang="en-US" dirty="0"/>
          </a:p>
        </p:txBody>
      </p:sp>
      <p:sp>
        <p:nvSpPr>
          <p:cNvPr id="5" name="Text Placeholder 4"/>
          <p:cNvSpPr>
            <a:spLocks noGrp="1"/>
          </p:cNvSpPr>
          <p:nvPr>
            <p:ph type="body" sz="quarter" idx="12"/>
          </p:nvPr>
        </p:nvSpPr>
        <p:spPr>
          <a:xfrm>
            <a:off x="584200" y="3962400"/>
            <a:ext cx="9144000" cy="1015663"/>
          </a:xfrm>
        </p:spPr>
        <p:txBody>
          <a:body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a:pPr>
            <a:r>
              <a:rPr kumimoji="0" lang="en-US" sz="2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Casey Doyle</a:t>
            </a:r>
            <a:endParaRPr kumimoji="0" lang="en-US" sz="2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a:pPr>
            <a:r>
              <a:rPr kumimoji="0" lang="en-US" sz="2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hlinkClick r:id="rId3"/>
              </a:rPr>
              <a:t>caseyd@</a:t>
            </a:r>
            <a:r>
              <a:rPr kumimoji="0" lang="en-US" sz="2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hlinkClick r:id="rId3"/>
              </a:rPr>
              <a:t>microsoft.com</a:t>
            </a:r>
            <a:endParaRPr kumimoji="0" lang="en-US" sz="2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a:pPr>
            <a:r>
              <a:rPr kumimoji="0" lang="en-US" sz="2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www.linkedin.com/in/caseydoyle1/</a:t>
            </a:r>
            <a:endParaRPr kumimoji="0" lang="en-US" sz="2200" b="0" i="0" u="none" strike="noStrike" kern="1200" cap="none" spc="0" normalizeH="0" baseline="0" noProof="0" dirty="0">
              <a:ln>
                <a:noFill/>
              </a:ln>
              <a:solidFill>
                <a:srgbClr val="000000"/>
              </a:solidFill>
              <a:effectLst/>
              <a:uLnTx/>
              <a:uFillTx/>
              <a:latin typeface="Segoe UI"/>
              <a:ea typeface="+mn-ea"/>
              <a:cs typeface="Segoe UI" panose="020B0502040204020203" pitchFamily="34" charset="0"/>
            </a:endParaRPr>
          </a:p>
        </p:txBody>
      </p:sp>
    </p:spTree>
    <p:extLst>
      <p:ext uri="{BB962C8B-B14F-4D97-AF65-F5344CB8AC3E}">
        <p14:creationId xmlns:p14="http://schemas.microsoft.com/office/powerpoint/2010/main" val="263937986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a:xfrm>
            <a:off x="588963" y="1317784"/>
            <a:ext cx="4167187" cy="2215991"/>
          </a:xfrm>
          <a:noFill/>
        </p:spPr>
        <p:txBody>
          <a:bodyPr vert="horz" wrap="square" lIns="0" tIns="0" rIns="0" bIns="0" rtlCol="0" anchor="b" anchorCtr="0">
            <a:spAutoFit/>
          </a:bodyPr>
          <a:lstStyle/>
          <a:p>
            <a:r>
              <a:rPr lang="en-US"/>
              <a:t>Writing for the </a:t>
            </a:r>
            <a:r>
              <a:rPr lang="en-US" i="1"/>
              <a:t>Data Science at Microsoft</a:t>
            </a:r>
            <a:r>
              <a:rPr lang="en-US"/>
              <a:t> publication on Medium.com</a:t>
            </a:r>
            <a:endParaRPr lang="en-US" dirty="0"/>
          </a:p>
        </p:txBody>
      </p:sp>
      <p:sp>
        <p:nvSpPr>
          <p:cNvPr id="5" name="Text Placeholder 4"/>
          <p:cNvSpPr>
            <a:spLocks noGrp="1"/>
          </p:cNvSpPr>
          <p:nvPr>
            <p:ph type="body" sz="quarter" idx="12"/>
          </p:nvPr>
        </p:nvSpPr>
        <p:spPr>
          <a:xfrm>
            <a:off x="582613" y="3962400"/>
            <a:ext cx="4366892" cy="1354217"/>
          </a:xfrm>
        </p:spPr>
        <p:txBody>
          <a:bodyPr/>
          <a:lstStyle/>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a:pPr>
            <a:r>
              <a:rPr kumimoji="0" lang="en-US" sz="2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Casey Doyle</a:t>
            </a:r>
          </a:p>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a:pPr>
            <a:r>
              <a:rPr kumimoji="0" lang="en-US" sz="2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hlinkClick r:id="rId3"/>
              </a:rPr>
              <a:t>caseyd@microsoft.com</a:t>
            </a:r>
            <a:endParaRPr kumimoji="0" lang="en-US" sz="2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a:p>
            <a:pPr marL="0" marR="0" lvl="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a:pPr>
            <a:r>
              <a:rPr kumimoji="0" lang="en-US" sz="22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www.linkedin.com/in/caseydoyle1/</a:t>
            </a:r>
            <a:endParaRPr lang="en-US" dirty="0"/>
          </a:p>
        </p:txBody>
      </p:sp>
      <p:pic>
        <p:nvPicPr>
          <p:cNvPr id="3" name="Picture 2">
            <a:extLst>
              <a:ext uri="{FF2B5EF4-FFF2-40B4-BE49-F238E27FC236}">
                <a16:creationId xmlns:a16="http://schemas.microsoft.com/office/drawing/2014/main" id="{7A077A31-0115-473B-BABB-3C9BDCD43914}"/>
              </a:ext>
            </a:extLst>
          </p:cNvPr>
          <p:cNvPicPr>
            <a:picLocks noChangeAspect="1"/>
          </p:cNvPicPr>
          <p:nvPr/>
        </p:nvPicPr>
        <p:blipFill>
          <a:blip r:embed="rId4"/>
          <a:stretch>
            <a:fillRect/>
          </a:stretch>
        </p:blipFill>
        <p:spPr>
          <a:xfrm>
            <a:off x="6564627" y="0"/>
            <a:ext cx="5627373" cy="6858000"/>
          </a:xfrm>
          <a:prstGeom prst="rect">
            <a:avLst/>
          </a:prstGeom>
          <a:ln>
            <a:solidFill>
              <a:schemeClr val="accent5"/>
            </a:solidFill>
          </a:ln>
        </p:spPr>
      </p:pic>
    </p:spTree>
    <p:extLst>
      <p:ext uri="{BB962C8B-B14F-4D97-AF65-F5344CB8AC3E}">
        <p14:creationId xmlns:p14="http://schemas.microsoft.com/office/powerpoint/2010/main" val="363585291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D59B2-5931-4AB8-8141-F8DE4A313192}"/>
              </a:ext>
            </a:extLst>
          </p:cNvPr>
          <p:cNvSpPr>
            <a:spLocks noGrp="1"/>
          </p:cNvSpPr>
          <p:nvPr>
            <p:ph type="title"/>
          </p:nvPr>
        </p:nvSpPr>
        <p:spPr>
          <a:xfrm>
            <a:off x="588263" y="1831537"/>
            <a:ext cx="4158362" cy="1292662"/>
          </a:xfrm>
        </p:spPr>
        <p:txBody>
          <a:bodyPr/>
          <a:lstStyle/>
          <a:p>
            <a:r>
              <a:rPr lang="en-US"/>
              <a:t>Casey Doyle</a:t>
            </a:r>
            <a:br>
              <a:rPr lang="en-US"/>
            </a:br>
            <a:r>
              <a:rPr lang="en-US" sz="2400">
                <a:solidFill>
                  <a:schemeClr val="accent1"/>
                </a:solidFill>
                <a:latin typeface="+mn-lt"/>
              </a:rPr>
              <a:t>Principal Data Scientist, Microsoft</a:t>
            </a:r>
            <a:endParaRPr lang="en-US" dirty="0">
              <a:solidFill>
                <a:schemeClr val="accent1"/>
              </a:solidFill>
              <a:latin typeface="+mn-lt"/>
            </a:endParaRPr>
          </a:p>
        </p:txBody>
      </p:sp>
      <p:sp>
        <p:nvSpPr>
          <p:cNvPr id="3" name="Text Placeholder 2">
            <a:extLst>
              <a:ext uri="{FF2B5EF4-FFF2-40B4-BE49-F238E27FC236}">
                <a16:creationId xmlns:a16="http://schemas.microsoft.com/office/drawing/2014/main" id="{34F63642-B2BB-4619-A6D9-532615DC66FA}"/>
              </a:ext>
            </a:extLst>
          </p:cNvPr>
          <p:cNvSpPr>
            <a:spLocks noGrp="1"/>
          </p:cNvSpPr>
          <p:nvPr>
            <p:ph type="body" sz="quarter" idx="10"/>
          </p:nvPr>
        </p:nvSpPr>
        <p:spPr>
          <a:xfrm>
            <a:off x="584200" y="3334204"/>
            <a:ext cx="4162425" cy="2954655"/>
          </a:xfrm>
        </p:spPr>
        <p:txBody>
          <a:bodyPr/>
          <a:lstStyle/>
          <a:p>
            <a:r>
              <a:rPr lang="en-US" sz="1600"/>
              <a:t>Casey Doyle is Principal Data Scientist in the Microsoft Cloud Data Sciences (MCDS) organization in Microsoft’s Cloud+AI division. He specializes in data visualization and information presentation, and has worked in a variety of analytics roles at Microsoft. In his current role he is also the Managing Editor of the Data Science at Microsoft online publication on Medium.com, and oversees Knowledge Management for his organization. He has an MBA from the Foster School of Business at the University of Washington.</a:t>
            </a:r>
            <a:endParaRPr lang="en-US" sz="1600" dirty="0"/>
          </a:p>
        </p:txBody>
      </p:sp>
      <p:pic>
        <p:nvPicPr>
          <p:cNvPr id="6" name="Picture 5">
            <a:extLst>
              <a:ext uri="{FF2B5EF4-FFF2-40B4-BE49-F238E27FC236}">
                <a16:creationId xmlns:a16="http://schemas.microsoft.com/office/drawing/2014/main" id="{4FA916A8-B724-43E0-82AF-DE78B1F805BE}"/>
              </a:ext>
              <a:ext uri="{C183D7F6-B498-43B3-948B-1728B52AA6E4}">
                <adec:decorative xmlns:adec="http://schemas.microsoft.com/office/drawing/2017/decorative" val="1"/>
              </a:ext>
            </a:extLst>
          </p:cNvPr>
          <p:cNvPicPr>
            <a:picLocks noChangeAspect="1"/>
          </p:cNvPicPr>
          <p:nvPr/>
        </p:nvPicPr>
        <p:blipFill rotWithShape="1">
          <a:blip r:embed="rId3">
            <a:alphaModFix amt="78000"/>
            <a:extLst>
              <a:ext uri="{BEBA8EAE-BF5A-486C-A8C5-ECC9F3942E4B}">
                <a14:imgProps xmlns:a14="http://schemas.microsoft.com/office/drawing/2010/main">
                  <a14:imgLayer r:embed="rId4">
                    <a14:imgEffect>
                      <a14:sharpenSoften amount="-20000"/>
                    </a14:imgEffect>
                    <a14:imgEffect>
                      <a14:saturation sat="85000"/>
                    </a14:imgEffect>
                    <a14:imgEffect>
                      <a14:brightnessContrast bright="5000" contrast="-10000"/>
                    </a14:imgEffect>
                  </a14:imgLayer>
                </a14:imgProps>
              </a:ext>
            </a:extLst>
          </a:blip>
          <a:srcRect l="43703"/>
          <a:stretch/>
        </p:blipFill>
        <p:spPr bwMode="ltGray">
          <a:xfrm>
            <a:off x="5323810" y="0"/>
            <a:ext cx="6858000" cy="6854348"/>
          </a:xfrm>
          <a:prstGeom prst="rect">
            <a:avLst/>
          </a:prstGeom>
        </p:spPr>
      </p:pic>
      <p:sp>
        <p:nvSpPr>
          <p:cNvPr id="10" name="Rectangle 9">
            <a:extLst>
              <a:ext uri="{FF2B5EF4-FFF2-40B4-BE49-F238E27FC236}">
                <a16:creationId xmlns:a16="http://schemas.microsoft.com/office/drawing/2014/main" id="{504CCA4E-3346-4881-8C8A-8B0EF3422C87}"/>
              </a:ext>
              <a:ext uri="{C183D7F6-B498-43B3-948B-1728B52AA6E4}">
                <adec:decorative xmlns:adec="http://schemas.microsoft.com/office/drawing/2017/decorative" val="1"/>
              </a:ext>
            </a:extLst>
          </p:cNvPr>
          <p:cNvSpPr/>
          <p:nvPr/>
        </p:nvSpPr>
        <p:spPr bwMode="auto">
          <a:xfrm>
            <a:off x="5323810" y="0"/>
            <a:ext cx="6868189" cy="6858000"/>
          </a:xfrm>
          <a:prstGeom prst="rect">
            <a:avLst/>
          </a:prstGeom>
          <a:gradFill flip="none" rotWithShape="1">
            <a:gsLst>
              <a:gs pos="0">
                <a:schemeClr val="bg1"/>
              </a:gs>
              <a:gs pos="72000">
                <a:schemeClr val="bg1">
                  <a:alpha val="0"/>
                </a:schemeClr>
              </a:gs>
            </a:gsLst>
            <a:lin ang="4800000" scaled="0"/>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pic>
        <p:nvPicPr>
          <p:cNvPr id="15" name="Picture 14">
            <a:extLst>
              <a:ext uri="{FF2B5EF4-FFF2-40B4-BE49-F238E27FC236}">
                <a16:creationId xmlns:a16="http://schemas.microsoft.com/office/drawing/2014/main" id="{3EC8D43A-9980-42DC-B14B-C4AFDF2628D9}"/>
              </a:ext>
            </a:extLst>
          </p:cNvPr>
          <p:cNvPicPr>
            <a:picLocks noChangeAspect="1"/>
          </p:cNvPicPr>
          <p:nvPr/>
        </p:nvPicPr>
        <p:blipFill>
          <a:blip r:embed="rId5"/>
          <a:srcRect l="26" r="26"/>
          <a:stretch/>
        </p:blipFill>
        <p:spPr>
          <a:xfrm>
            <a:off x="7529772" y="2200869"/>
            <a:ext cx="2456264" cy="2456262"/>
          </a:xfrm>
          <a:prstGeom prst="ellipse">
            <a:avLst/>
          </a:prstGeom>
          <a:ln w="19050">
            <a:solidFill>
              <a:schemeClr val="tx1">
                <a:alpha val="30000"/>
              </a:schemeClr>
            </a:solidFill>
            <a:headEnd type="none" w="lg" len="med"/>
            <a:tailEnd type="none" w="lg" len="med"/>
          </a:ln>
        </p:spPr>
      </p:pic>
      <p:cxnSp>
        <p:nvCxnSpPr>
          <p:cNvPr id="11" name="Straight Connector 10">
            <a:extLst>
              <a:ext uri="{FF2B5EF4-FFF2-40B4-BE49-F238E27FC236}">
                <a16:creationId xmlns:a16="http://schemas.microsoft.com/office/drawing/2014/main" id="{A0E7F60F-73F5-4CA0-9825-AFBE11B56F9D}"/>
              </a:ext>
              <a:ext uri="{C183D7F6-B498-43B3-948B-1728B52AA6E4}">
                <adec:decorative xmlns:adec="http://schemas.microsoft.com/office/drawing/2017/decorative" val="1"/>
              </a:ext>
            </a:extLst>
          </p:cNvPr>
          <p:cNvCxnSpPr>
            <a:cxnSpLocks/>
          </p:cNvCxnSpPr>
          <p:nvPr/>
        </p:nvCxnSpPr>
        <p:spPr>
          <a:xfrm>
            <a:off x="5323811" y="2"/>
            <a:ext cx="0" cy="6857997"/>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578431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1107996"/>
          </a:xfrm>
        </p:spPr>
        <p:txBody>
          <a:bodyPr/>
          <a:lstStyle/>
          <a:p>
            <a:r>
              <a:rPr lang="en-US" dirty="0"/>
              <a:t>Session goals</a:t>
            </a:r>
            <a:br>
              <a:rPr lang="en-US" dirty="0"/>
            </a:br>
            <a:endParaRPr lang="en-US" dirty="0"/>
          </a:p>
        </p:txBody>
      </p:sp>
      <p:sp>
        <p:nvSpPr>
          <p:cNvPr id="3" name="Text Placeholder 2"/>
          <p:cNvSpPr>
            <a:spLocks noGrp="1"/>
          </p:cNvSpPr>
          <p:nvPr>
            <p:ph type="body" sz="quarter" idx="10"/>
          </p:nvPr>
        </p:nvSpPr>
        <p:spPr>
          <a:xfrm>
            <a:off x="584200" y="1435497"/>
            <a:ext cx="11018520" cy="4653582"/>
          </a:xfrm>
        </p:spPr>
        <p:txBody>
          <a:bodyPr/>
          <a:lstStyle/>
          <a:p>
            <a:r>
              <a:rPr lang="en-US"/>
              <a:t>Understand the role and importance of thought leadership in driving impact with data science</a:t>
            </a:r>
          </a:p>
          <a:p>
            <a:endParaRPr lang="en-US"/>
          </a:p>
          <a:p>
            <a:r>
              <a:rPr lang="en-US"/>
              <a:t>Learn about the </a:t>
            </a:r>
            <a:r>
              <a:rPr lang="en-US">
                <a:latin typeface="+mj-lt"/>
              </a:rPr>
              <a:t>Data Science at Microsoft</a:t>
            </a:r>
            <a:r>
              <a:rPr lang="en-US"/>
              <a:t> (DS@M) online publication on Medium.com as a forum to add your voice, among other outlets also available to data scientists at Microsoft</a:t>
            </a:r>
          </a:p>
          <a:p>
            <a:endParaRPr lang="en-US"/>
          </a:p>
          <a:p>
            <a:r>
              <a:rPr lang="en-US"/>
              <a:t>Hear from Francesca Lazzeri, DS@M writer and published data science author, on her experience writing about data science and learn how </a:t>
            </a:r>
            <a:r>
              <a:rPr lang="en-US">
                <a:latin typeface="+mj-lt"/>
              </a:rPr>
              <a:t>you</a:t>
            </a:r>
            <a:r>
              <a:rPr lang="en-US"/>
              <a:t>, too, can add your voice by writing about data science</a:t>
            </a:r>
          </a:p>
        </p:txBody>
      </p:sp>
    </p:spTree>
    <p:extLst>
      <p:ext uri="{BB962C8B-B14F-4D97-AF65-F5344CB8AC3E}">
        <p14:creationId xmlns:p14="http://schemas.microsoft.com/office/powerpoint/2010/main" val="3305407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848E4-37D0-45DC-B605-F476B5177431}"/>
              </a:ext>
            </a:extLst>
          </p:cNvPr>
          <p:cNvSpPr>
            <a:spLocks noGrp="1"/>
          </p:cNvSpPr>
          <p:nvPr>
            <p:ph type="title"/>
          </p:nvPr>
        </p:nvSpPr>
        <p:spPr>
          <a:xfrm>
            <a:off x="588263" y="457200"/>
            <a:ext cx="11018520" cy="492443"/>
          </a:xfrm>
        </p:spPr>
        <p:txBody>
          <a:bodyPr/>
          <a:lstStyle/>
          <a:p>
            <a:r>
              <a:rPr lang="en-US" sz="3200"/>
              <a:t>How </a:t>
            </a:r>
            <a:r>
              <a:rPr lang="en-US" sz="3200" i="1"/>
              <a:t>thought leadership</a:t>
            </a:r>
            <a:r>
              <a:rPr lang="en-US" sz="3200"/>
              <a:t> helps drive data science impact</a:t>
            </a:r>
          </a:p>
        </p:txBody>
      </p:sp>
      <p:sp>
        <p:nvSpPr>
          <p:cNvPr id="3" name="Content Placeholder 2">
            <a:extLst>
              <a:ext uri="{FF2B5EF4-FFF2-40B4-BE49-F238E27FC236}">
                <a16:creationId xmlns:a16="http://schemas.microsoft.com/office/drawing/2014/main" id="{20C02E65-6CFA-4187-8CBE-F8CA2D06EE31}"/>
              </a:ext>
            </a:extLst>
          </p:cNvPr>
          <p:cNvSpPr>
            <a:spLocks noGrp="1"/>
          </p:cNvSpPr>
          <p:nvPr>
            <p:ph sz="quarter" idx="10"/>
          </p:nvPr>
        </p:nvSpPr>
        <p:spPr>
          <a:xfrm>
            <a:off x="584200" y="1435100"/>
            <a:ext cx="11018838" cy="4789003"/>
          </a:xfrm>
        </p:spPr>
        <p:txBody>
          <a:bodyPr/>
          <a:lstStyle/>
          <a:p>
            <a:r>
              <a:rPr lang="en-US"/>
              <a:t>Data alone is not insight: Humans can tell a story better than data can by itself</a:t>
            </a:r>
          </a:p>
          <a:p>
            <a:pPr lvl="1"/>
            <a:r>
              <a:rPr lang="en-US"/>
              <a:t>Numbers rarely “speak for themselves”: They are effective when given context and are used in making findings, conclusions, and recommendations.</a:t>
            </a:r>
          </a:p>
          <a:p>
            <a:r>
              <a:rPr lang="en-US"/>
              <a:t>Data scientists with storytelling skills have greater business impact</a:t>
            </a:r>
          </a:p>
          <a:p>
            <a:pPr lvl="1"/>
            <a:r>
              <a:rPr lang="en-US"/>
              <a:t>Influencing for impact often comes down to conveying a compelling narrative around data and what it means</a:t>
            </a:r>
          </a:p>
          <a:p>
            <a:r>
              <a:rPr lang="en-US"/>
              <a:t>Demonstrating thought leadership within the data science discipline internally and within the data science community externally can help accelerate your career</a:t>
            </a:r>
          </a:p>
          <a:p>
            <a:pPr lvl="1"/>
            <a:r>
              <a:rPr lang="en-US"/>
              <a:t>Data scientists who develop this skill typically have the edge in getting their work noticed and acted upon, and enhance their abilities to be acknowledged as an expert by peers and leaders</a:t>
            </a:r>
          </a:p>
        </p:txBody>
      </p:sp>
    </p:spTree>
    <p:extLst>
      <p:ext uri="{BB962C8B-B14F-4D97-AF65-F5344CB8AC3E}">
        <p14:creationId xmlns:p14="http://schemas.microsoft.com/office/powerpoint/2010/main" val="84138989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287B8E8-FEF7-43C3-9569-01FEF657B42F}"/>
              </a:ext>
            </a:extLst>
          </p:cNvPr>
          <p:cNvSpPr/>
          <p:nvPr/>
        </p:nvSpPr>
        <p:spPr>
          <a:xfrm>
            <a:off x="12632787" y="662781"/>
            <a:ext cx="168396" cy="4536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075BBC24-AE84-4895-8D5D-88B92F72C473}"/>
              </a:ext>
            </a:extLst>
          </p:cNvPr>
          <p:cNvSpPr>
            <a:spLocks noGrp="1"/>
          </p:cNvSpPr>
          <p:nvPr>
            <p:ph type="title"/>
          </p:nvPr>
        </p:nvSpPr>
        <p:spPr>
          <a:xfrm>
            <a:off x="588263" y="247475"/>
            <a:ext cx="11018520" cy="1107996"/>
          </a:xfrm>
        </p:spPr>
        <p:txBody>
          <a:bodyPr/>
          <a:lstStyle/>
          <a:p>
            <a:r>
              <a:rPr lang="en-US"/>
              <a:t>Some ways of sharing data science thought leadership at Microsoft…</a:t>
            </a:r>
          </a:p>
        </p:txBody>
      </p:sp>
      <p:pic>
        <p:nvPicPr>
          <p:cNvPr id="10" name="Picture 9">
            <a:extLst>
              <a:ext uri="{FF2B5EF4-FFF2-40B4-BE49-F238E27FC236}">
                <a16:creationId xmlns:a16="http://schemas.microsoft.com/office/drawing/2014/main" id="{34317ECD-D369-4375-87DB-5E60ACD6481F}"/>
              </a:ext>
            </a:extLst>
          </p:cNvPr>
          <p:cNvPicPr>
            <a:picLocks noChangeAspect="1"/>
          </p:cNvPicPr>
          <p:nvPr/>
        </p:nvPicPr>
        <p:blipFill rotWithShape="1">
          <a:blip r:embed="rId2"/>
          <a:srcRect b="28094"/>
          <a:stretch/>
        </p:blipFill>
        <p:spPr>
          <a:xfrm>
            <a:off x="4274373" y="3615658"/>
            <a:ext cx="3474720" cy="3239996"/>
          </a:xfrm>
          <a:prstGeom prst="rect">
            <a:avLst/>
          </a:prstGeom>
          <a:ln>
            <a:solidFill>
              <a:schemeClr val="accent5"/>
            </a:solidFill>
          </a:ln>
        </p:spPr>
      </p:pic>
      <p:pic>
        <p:nvPicPr>
          <p:cNvPr id="12" name="Picture 11">
            <a:extLst>
              <a:ext uri="{FF2B5EF4-FFF2-40B4-BE49-F238E27FC236}">
                <a16:creationId xmlns:a16="http://schemas.microsoft.com/office/drawing/2014/main" id="{3AE3564F-7852-44C9-B372-A3969AA6C4AE}"/>
              </a:ext>
            </a:extLst>
          </p:cNvPr>
          <p:cNvPicPr>
            <a:picLocks noChangeAspect="1"/>
          </p:cNvPicPr>
          <p:nvPr/>
        </p:nvPicPr>
        <p:blipFill rotWithShape="1">
          <a:blip r:embed="rId3"/>
          <a:srcRect b="23487"/>
          <a:stretch/>
        </p:blipFill>
        <p:spPr>
          <a:xfrm>
            <a:off x="8051923" y="3615658"/>
            <a:ext cx="3474720" cy="3239996"/>
          </a:xfrm>
          <a:prstGeom prst="rect">
            <a:avLst/>
          </a:prstGeom>
          <a:ln>
            <a:solidFill>
              <a:schemeClr val="accent5"/>
            </a:solidFill>
          </a:ln>
        </p:spPr>
      </p:pic>
      <p:sp>
        <p:nvSpPr>
          <p:cNvPr id="14" name="TextBox 13">
            <a:extLst>
              <a:ext uri="{FF2B5EF4-FFF2-40B4-BE49-F238E27FC236}">
                <a16:creationId xmlns:a16="http://schemas.microsoft.com/office/drawing/2014/main" id="{925ED65A-D36D-4274-8DAE-22161068E4DA}"/>
              </a:ext>
            </a:extLst>
          </p:cNvPr>
          <p:cNvSpPr txBox="1"/>
          <p:nvPr/>
        </p:nvSpPr>
        <p:spPr>
          <a:xfrm>
            <a:off x="588263" y="1702500"/>
            <a:ext cx="3200400" cy="1554272"/>
          </a:xfrm>
          <a:prstGeom prst="rect">
            <a:avLst/>
          </a:prstGeom>
          <a:noFill/>
        </p:spPr>
        <p:txBody>
          <a:bodyPr wrap="square" lIns="0" tIns="0" rIns="0" bIns="0" rtlCol="0">
            <a:spAutoFit/>
          </a:bodyPr>
          <a:lstStyle/>
          <a:p>
            <a:pPr algn="l"/>
            <a:r>
              <a:rPr lang="en-US" sz="1600" b="1"/>
              <a:t>Human Insights Team Studio</a:t>
            </a:r>
            <a:r>
              <a:rPr lang="en-US" sz="1600"/>
              <a:t> (HITS) repository to find user research, market, and data science insights for human-centered product design</a:t>
            </a:r>
          </a:p>
          <a:p>
            <a:pPr algn="l">
              <a:spcBef>
                <a:spcPts val="600"/>
              </a:spcBef>
            </a:pPr>
            <a:r>
              <a:rPr lang="en-US" sz="1600" i="1"/>
              <a:t>hits.microsoft.com/product/hits</a:t>
            </a:r>
            <a:endParaRPr lang="en-US" sz="1600" i="1" dirty="0" err="1"/>
          </a:p>
        </p:txBody>
      </p:sp>
      <p:sp>
        <p:nvSpPr>
          <p:cNvPr id="19" name="TextBox 18">
            <a:extLst>
              <a:ext uri="{FF2B5EF4-FFF2-40B4-BE49-F238E27FC236}">
                <a16:creationId xmlns:a16="http://schemas.microsoft.com/office/drawing/2014/main" id="{774687F8-3A5D-4804-BF15-4215EE010B2C}"/>
              </a:ext>
            </a:extLst>
          </p:cNvPr>
          <p:cNvSpPr txBox="1"/>
          <p:nvPr/>
        </p:nvSpPr>
        <p:spPr>
          <a:xfrm>
            <a:off x="4274373" y="1702500"/>
            <a:ext cx="3200400" cy="1554272"/>
          </a:xfrm>
          <a:prstGeom prst="rect">
            <a:avLst/>
          </a:prstGeom>
          <a:noFill/>
        </p:spPr>
        <p:txBody>
          <a:bodyPr wrap="square" lIns="0" tIns="0" rIns="0" bIns="0" rtlCol="0">
            <a:spAutoFit/>
          </a:bodyPr>
          <a:lstStyle/>
          <a:p>
            <a:pPr algn="l"/>
            <a:r>
              <a:rPr lang="en-US" sz="1600" b="1"/>
              <a:t>Microsoft Journal of Applied Research</a:t>
            </a:r>
            <a:r>
              <a:rPr lang="en-US" sz="1600"/>
              <a:t> (MSJAR) devoted to sharing Microsoft-internal research of a generally applied nature</a:t>
            </a:r>
          </a:p>
          <a:p>
            <a:pPr algn="l">
              <a:spcBef>
                <a:spcPts val="600"/>
              </a:spcBef>
            </a:pPr>
            <a:r>
              <a:rPr lang="en-US" sz="1600" i="1"/>
              <a:t>https://microsoft.sharepoint.com/teams/MSJAR</a:t>
            </a:r>
            <a:endParaRPr lang="en-US" sz="1600" i="1" dirty="0" err="1"/>
          </a:p>
        </p:txBody>
      </p:sp>
      <p:sp>
        <p:nvSpPr>
          <p:cNvPr id="26" name="TextBox 25">
            <a:extLst>
              <a:ext uri="{FF2B5EF4-FFF2-40B4-BE49-F238E27FC236}">
                <a16:creationId xmlns:a16="http://schemas.microsoft.com/office/drawing/2014/main" id="{0A9C0DD7-DF3A-4AC1-99EB-D16EB317E40E}"/>
              </a:ext>
            </a:extLst>
          </p:cNvPr>
          <p:cNvSpPr txBox="1"/>
          <p:nvPr/>
        </p:nvSpPr>
        <p:spPr>
          <a:xfrm>
            <a:off x="8051923" y="1702500"/>
            <a:ext cx="3642330" cy="1554272"/>
          </a:xfrm>
          <a:prstGeom prst="rect">
            <a:avLst/>
          </a:prstGeom>
          <a:noFill/>
        </p:spPr>
        <p:txBody>
          <a:bodyPr wrap="square" lIns="0" tIns="0" rIns="0" bIns="0" rtlCol="0">
            <a:spAutoFit/>
          </a:bodyPr>
          <a:lstStyle/>
          <a:p>
            <a:pPr algn="l"/>
            <a:r>
              <a:rPr lang="en-US" sz="1600" b="1"/>
              <a:t>Data Science at Microsoft</a:t>
            </a:r>
            <a:r>
              <a:rPr lang="en-US" sz="1600"/>
              <a:t> (DS@M) external online publication of Microsoft thought leadership in data science, showing the value of data science work, and its business impact</a:t>
            </a:r>
          </a:p>
          <a:p>
            <a:pPr algn="l">
              <a:spcBef>
                <a:spcPts val="600"/>
              </a:spcBef>
            </a:pPr>
            <a:r>
              <a:rPr lang="en-US" sz="1600" i="1"/>
              <a:t>medium.com/data-science-at-microsoft</a:t>
            </a:r>
            <a:endParaRPr lang="en-US" sz="1600" i="1" dirty="0" err="1"/>
          </a:p>
        </p:txBody>
      </p:sp>
      <p:pic>
        <p:nvPicPr>
          <p:cNvPr id="3" name="Picture 2">
            <a:extLst>
              <a:ext uri="{FF2B5EF4-FFF2-40B4-BE49-F238E27FC236}">
                <a16:creationId xmlns:a16="http://schemas.microsoft.com/office/drawing/2014/main" id="{BF0078CC-D3E5-49F5-98A6-1174D744CD3C}"/>
              </a:ext>
            </a:extLst>
          </p:cNvPr>
          <p:cNvPicPr>
            <a:picLocks noChangeAspect="1"/>
          </p:cNvPicPr>
          <p:nvPr/>
        </p:nvPicPr>
        <p:blipFill>
          <a:blip r:embed="rId4"/>
          <a:stretch>
            <a:fillRect/>
          </a:stretch>
        </p:blipFill>
        <p:spPr>
          <a:xfrm>
            <a:off x="496823" y="3596780"/>
            <a:ext cx="3383280" cy="3258873"/>
          </a:xfrm>
          <a:prstGeom prst="rect">
            <a:avLst/>
          </a:prstGeom>
          <a:ln>
            <a:solidFill>
              <a:schemeClr val="accent5"/>
            </a:solidFill>
          </a:ln>
        </p:spPr>
      </p:pic>
    </p:spTree>
    <p:extLst>
      <p:ext uri="{BB962C8B-B14F-4D97-AF65-F5344CB8AC3E}">
        <p14:creationId xmlns:p14="http://schemas.microsoft.com/office/powerpoint/2010/main" val="3993378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DFCD4EF-C3C7-447C-A6FE-CB239C1E1225}"/>
              </a:ext>
            </a:extLst>
          </p:cNvPr>
          <p:cNvPicPr>
            <a:picLocks noChangeAspect="1"/>
          </p:cNvPicPr>
          <p:nvPr/>
        </p:nvPicPr>
        <p:blipFill rotWithShape="1">
          <a:blip r:embed="rId2"/>
          <a:srcRect b="33270"/>
          <a:stretch/>
        </p:blipFill>
        <p:spPr>
          <a:xfrm>
            <a:off x="1210254" y="16785"/>
            <a:ext cx="8412480" cy="6841215"/>
          </a:xfrm>
          <a:prstGeom prst="rect">
            <a:avLst/>
          </a:prstGeom>
          <a:ln>
            <a:solidFill>
              <a:schemeClr val="accent5"/>
            </a:solidFill>
          </a:ln>
        </p:spPr>
      </p:pic>
    </p:spTree>
    <p:extLst>
      <p:ext uri="{BB962C8B-B14F-4D97-AF65-F5344CB8AC3E}">
        <p14:creationId xmlns:p14="http://schemas.microsoft.com/office/powerpoint/2010/main" val="382414321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12561-9D30-4EA8-8045-98742EB299DD}"/>
              </a:ext>
            </a:extLst>
          </p:cNvPr>
          <p:cNvSpPr>
            <a:spLocks noGrp="1"/>
          </p:cNvSpPr>
          <p:nvPr>
            <p:ph type="title"/>
          </p:nvPr>
        </p:nvSpPr>
        <p:spPr/>
        <p:txBody>
          <a:bodyPr/>
          <a:lstStyle/>
          <a:p>
            <a:r>
              <a:rPr lang="en-US" i="1"/>
              <a:t>Data Science @ Microsoft</a:t>
            </a:r>
            <a:r>
              <a:rPr lang="en-US"/>
              <a:t> overview</a:t>
            </a:r>
          </a:p>
        </p:txBody>
      </p:sp>
      <p:sp>
        <p:nvSpPr>
          <p:cNvPr id="3" name="Content Placeholder 2">
            <a:extLst>
              <a:ext uri="{FF2B5EF4-FFF2-40B4-BE49-F238E27FC236}">
                <a16:creationId xmlns:a16="http://schemas.microsoft.com/office/drawing/2014/main" id="{E3EAB70C-90A9-4D65-836D-2E4FC720009E}"/>
              </a:ext>
            </a:extLst>
          </p:cNvPr>
          <p:cNvSpPr>
            <a:spLocks noGrp="1"/>
          </p:cNvSpPr>
          <p:nvPr>
            <p:ph idx="1"/>
          </p:nvPr>
        </p:nvSpPr>
        <p:spPr>
          <a:xfrm>
            <a:off x="584200" y="1435503"/>
            <a:ext cx="11018520" cy="4924425"/>
          </a:xfrm>
        </p:spPr>
        <p:txBody>
          <a:bodyPr/>
          <a:lstStyle/>
          <a:p>
            <a:r>
              <a:rPr lang="en-US"/>
              <a:t>Launched nearly two years ago, on January 9, 2020</a:t>
            </a:r>
          </a:p>
          <a:p>
            <a:r>
              <a:rPr lang="en-US"/>
              <a:t>Audience: Data scientists, business decision-makers, customers, partners, influencers, students, and prospective employees</a:t>
            </a:r>
          </a:p>
          <a:p>
            <a:r>
              <a:rPr lang="en-US"/>
              <a:t>More than 85 articles in six categories, with at least one article published each week in 2021</a:t>
            </a:r>
          </a:p>
          <a:p>
            <a:pPr lvl="1"/>
            <a:r>
              <a:rPr lang="en-US"/>
              <a:t>Categories include methods, visualization, engineering, organization, development, people</a:t>
            </a:r>
          </a:p>
          <a:p>
            <a:pPr lvl="1"/>
            <a:r>
              <a:rPr lang="en-US"/>
              <a:t>Nearly one-third of articles have been selected as Recommended by the editors of Medium.com (no connection to Microsoft) </a:t>
            </a:r>
          </a:p>
          <a:p>
            <a:r>
              <a:rPr lang="en-US"/>
              <a:t>Over 2,500 followers</a:t>
            </a:r>
          </a:p>
          <a:p>
            <a:r>
              <a:rPr lang="en-US"/>
              <a:t>Managing Editor: Casey Doyle (giving this presentation</a:t>
            </a:r>
            <a:r>
              <a:rPr lang="en-US" i="1"/>
              <a:t>)</a:t>
            </a:r>
          </a:p>
          <a:p>
            <a:r>
              <a:rPr lang="en-US"/>
              <a:t>Authors from across Microsoft data science teams</a:t>
            </a:r>
          </a:p>
        </p:txBody>
      </p:sp>
    </p:spTree>
    <p:extLst>
      <p:ext uri="{BB962C8B-B14F-4D97-AF65-F5344CB8AC3E}">
        <p14:creationId xmlns:p14="http://schemas.microsoft.com/office/powerpoint/2010/main" val="1641565163"/>
      </p:ext>
    </p:extLst>
  </p:cSld>
  <p:clrMapOvr>
    <a:masterClrMapping/>
  </p:clrMapOvr>
</p:sld>
</file>

<file path=ppt/theme/theme1.xml><?xml version="1.0" encoding="utf-8"?>
<a:theme xmlns:a="http://schemas.openxmlformats.org/drawingml/2006/main" name="6-52028_MLADS_Fall_Template">
  <a:themeElements>
    <a:clrScheme name="MLADS_Fall">
      <a:dk1>
        <a:srgbClr val="000000"/>
      </a:dk1>
      <a:lt1>
        <a:srgbClr val="FFFFFF"/>
      </a:lt1>
      <a:dk2>
        <a:srgbClr val="243A5E"/>
      </a:dk2>
      <a:lt2>
        <a:srgbClr val="E6E6E6"/>
      </a:lt2>
      <a:accent1>
        <a:srgbClr val="0078D4"/>
      </a:accent1>
      <a:accent2>
        <a:srgbClr val="243A5E"/>
      </a:accent2>
      <a:accent3>
        <a:srgbClr val="FFB900"/>
      </a:accent3>
      <a:accent4>
        <a:srgbClr val="8661C5"/>
      </a:accent4>
      <a:accent5>
        <a:srgbClr val="737373"/>
      </a:accent5>
      <a:accent6>
        <a:srgbClr val="D2D2D2"/>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LADS_Fall_Template_2021_v05" id="{E8558B84-C304-4878-B328-6C5277B05C59}" vid="{27428959-5B00-4354-B9CC-226F3C0C68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PresentationDoc" ma:contentTypeID="0x010100482455A778DB204DB320A25B5159258200CB7A94EE3815D442A6FE9CCFA8E72A46" ma:contentTypeVersion="34" ma:contentTypeDescription="" ma:contentTypeScope="" ma:versionID="7439cc3e037965e07432472c15a89783">
  <xsd:schema xmlns:xsd="http://www.w3.org/2001/XMLSchema" xmlns:xs="http://www.w3.org/2001/XMLSchema" xmlns:p="http://schemas.microsoft.com/office/2006/metadata/properties" xmlns:ns2="ffda682f-c233-440f-ae5c-cc70b7af3c29" xmlns:ns3="230e9df3-be65-4c73-a93b-d1236ebd677e" targetNamespace="http://schemas.microsoft.com/office/2006/metadata/properties" ma:root="true" ma:fieldsID="f0867fc80f7c9bdf5cfd7ac355764310" ns2:_="" ns3:_="">
    <xsd:import namespace="ffda682f-c233-440f-ae5c-cc70b7af3c29"/>
    <xsd:import namespace="230e9df3-be65-4c73-a93b-d1236ebd677e"/>
    <xsd:element name="properties">
      <xsd:complexType>
        <xsd:sequence>
          <xsd:element name="documentManagement">
            <xsd:complexType>
              <xsd:all>
                <xsd:element ref="ns2:epPresentationDate" minOccurs="0"/>
                <xsd:element ref="ns2:epSessionCode" minOccurs="0"/>
                <xsd:element ref="ns2:epMSSpeaker" minOccurs="0"/>
                <xsd:element ref="ns2:epExternalSpeaker" minOccurs="0"/>
                <xsd:element ref="ns2:epVideoURL" minOccurs="0"/>
                <xsd:element ref="ns2:epThumbnailUrl" minOccurs="0"/>
                <xsd:element ref="ns3:TaxCatchAll" minOccurs="0"/>
                <xsd:element ref="ns3:TaxCatchAllLabel" minOccurs="0"/>
                <xsd:element ref="ns3:_dlc_DocIdPersistId" minOccurs="0"/>
                <xsd:element ref="ns2:d547fba4e0a546bfa5b472a98feca4af" minOccurs="0"/>
                <xsd:element ref="ns3:_dlc_DocIdUrl" minOccurs="0"/>
                <xsd:element ref="ns2:c4f11e1abf4a41588350555ed1ce2d49" minOccurs="0"/>
                <xsd:element ref="ns2:nd392b534b3e40ab9754af2092f68eae" minOccurs="0"/>
                <xsd:element ref="ns2:j52685c1858341d7af04a157e0141a6d" minOccurs="0"/>
                <xsd:element ref="ns3:_dlc_DocId" minOccurs="0"/>
                <xsd:element ref="ns3:TaxKeywordTaxHTField" minOccurs="0"/>
                <xsd:element ref="ns2:k7a3dbdf2ec8406d98709d26e33ac8ef" minOccurs="0"/>
                <xsd:element ref="ns2:epThumbnailSlide" minOccurs="0"/>
                <xsd:element ref="ns3:DocumentDescription" minOccurs="0"/>
                <xsd:element ref="ns3:MediaDescrip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fda682f-c233-440f-ae5c-cc70b7af3c29" elementFormDefault="qualified">
    <xsd:import namespace="http://schemas.microsoft.com/office/2006/documentManagement/types"/>
    <xsd:import namespace="http://schemas.microsoft.com/office/infopath/2007/PartnerControls"/>
    <xsd:element name="epPresentationDate" ma:index="2" nillable="true" ma:displayName="ep Presentation Date" ma:format="DateOnly" ma:internalName="epPresentationDate">
      <xsd:simpleType>
        <xsd:restriction base="dms:DateTime"/>
      </xsd:simpleType>
    </xsd:element>
    <xsd:element name="epSessionCode" ma:index="3" nillable="true" ma:displayName="ep Session Code" ma:internalName="epSessionCode" ma:readOnly="false">
      <xsd:simpleType>
        <xsd:restriction base="dms:Text">
          <xsd:maxLength value="255"/>
        </xsd:restriction>
      </xsd:simpleType>
    </xsd:element>
    <xsd:element name="epMSSpeaker" ma:index="4" nillable="true" ma:displayName="ep MS Speaker" ma:list="UserInfo" ma:SharePointGroup="0" ma:internalName="epMSSpeaker" ma:readOnly="fals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pExternalSpeaker" ma:index="5" nillable="true" ma:displayName="ep External Speaker" ma:internalName="epExternalSpeaker" ma:readOnly="false">
      <xsd:simpleType>
        <xsd:restriction base="dms:Text">
          <xsd:maxLength value="255"/>
        </xsd:restriction>
      </xsd:simpleType>
    </xsd:element>
    <xsd:element name="epVideoURL" ma:index="11" nillable="true" ma:displayName="Video URL" ma:internalName="epVideoURL" ma:readOnly="false">
      <xsd:simpleType>
        <xsd:restriction base="dms:Text">
          <xsd:maxLength value="255"/>
        </xsd:restriction>
      </xsd:simpleType>
    </xsd:element>
    <xsd:element name="epThumbnailUrl" ma:index="12" nillable="true" ma:displayName="Cusotm Thumbnail URL" ma:description="This is auto generated field. If you would like to change, Please enter online thumbnail url in .jpg or .png format." ma:internalName="epThumbnailUrl">
      <xsd:simpleType>
        <xsd:restriction base="dms:Text">
          <xsd:maxLength value="255"/>
        </xsd:restriction>
      </xsd:simpleType>
    </xsd:element>
    <xsd:element name="d547fba4e0a546bfa5b472a98feca4af" ma:index="16" nillable="true" ma:taxonomy="true" ma:internalName="d547fba4e0a546bfa5b472a98feca4af" ma:taxonomyFieldName="epProduct" ma:displayName="ep Product" ma:readOnly="false" ma:default="" ma:fieldId="{d547fba4-e0a5-46bf-a5b4-72a98feca4af}" ma:taxonomyMulti="true" ma:sspId="e385fb40-52d4-4fae-9c5b-3e8ff8a5878e" ma:termSetId="d3de27c7-29d0-4e18-9dad-a12e7612c5ee" ma:anchorId="00000000-0000-0000-0000-000000000000" ma:open="true" ma:isKeyword="false">
      <xsd:complexType>
        <xsd:sequence>
          <xsd:element ref="pc:Terms" minOccurs="0" maxOccurs="1"/>
        </xsd:sequence>
      </xsd:complexType>
    </xsd:element>
    <xsd:element name="c4f11e1abf4a41588350555ed1ce2d49" ma:index="21" nillable="true" ma:taxonomy="true" ma:internalName="c4f11e1abf4a41588350555ed1ce2d49" ma:taxonomyFieldName="epTrack" ma:displayName="ep Track" ma:readOnly="false" ma:default="" ma:fieldId="{c4f11e1a-bf4a-4158-8350-555ed1ce2d49}" ma:sspId="e385fb40-52d4-4fae-9c5b-3e8ff8a5878e" ma:termSetId="8b2cb1a9-d9e7-4004-9980-68b531ded940" ma:anchorId="00000000-0000-0000-0000-000000000000" ma:open="true" ma:isKeyword="false">
      <xsd:complexType>
        <xsd:sequence>
          <xsd:element ref="pc:Terms" minOccurs="0" maxOccurs="1"/>
        </xsd:sequence>
      </xsd:complexType>
    </xsd:element>
    <xsd:element name="nd392b534b3e40ab9754af2092f68eae" ma:index="23" nillable="true" ma:taxonomy="true" ma:internalName="nd392b534b3e40ab9754af2092f68eae" ma:taxonomyFieldName="epSessionType" ma:displayName="Session Type" ma:readOnly="false" ma:default="" ma:fieldId="{7d392b53-4b3e-40ab-9754-af2092f68eae}" ma:sspId="e385fb40-52d4-4fae-9c5b-3e8ff8a5878e" ma:termSetId="4a7f5118-ed8e-426f-a293-5dd28228e502" ma:anchorId="00000000-0000-0000-0000-000000000000" ma:open="true" ma:isKeyword="false">
      <xsd:complexType>
        <xsd:sequence>
          <xsd:element ref="pc:Terms" minOccurs="0" maxOccurs="1"/>
        </xsd:sequence>
      </xsd:complexType>
    </xsd:element>
    <xsd:element name="j52685c1858341d7af04a157e0141a6d" ma:index="25" nillable="true" ma:taxonomy="true" ma:internalName="j52685c1858341d7af04a157e0141a6d" ma:taxonomyFieldName="epLevel" ma:displayName="Level" ma:readOnly="false" ma:default="" ma:fieldId="{352685c1-8583-41d7-af04-a157e0141a6d}" ma:sspId="e385fb40-52d4-4fae-9c5b-3e8ff8a5878e" ma:termSetId="9cfe41a8-0160-4c9f-8979-42d2550c1810" ma:anchorId="00000000-0000-0000-0000-000000000000" ma:open="true" ma:isKeyword="false">
      <xsd:complexType>
        <xsd:sequence>
          <xsd:element ref="pc:Terms" minOccurs="0" maxOccurs="1"/>
        </xsd:sequence>
      </xsd:complexType>
    </xsd:element>
    <xsd:element name="k7a3dbdf2ec8406d98709d26e33ac8ef" ma:index="29" nillable="true" ma:taxonomy="true" ma:internalName="k7a3dbdf2ec8406d98709d26e33ac8ef" ma:taxonomyFieldName="epVenue" ma:displayName="Venue" ma:default="" ma:fieldId="{47a3dbdf-2ec8-406d-9870-9d26e33ac8ef}" ma:sspId="e385fb40-52d4-4fae-9c5b-3e8ff8a5878e" ma:termSetId="b5f3f7cd-6271-45c6-ba9e-15129dbc88ed" ma:anchorId="00000000-0000-0000-0000-000000000000" ma:open="true" ma:isKeyword="false">
      <xsd:complexType>
        <xsd:sequence>
          <xsd:element ref="pc:Terms" minOccurs="0" maxOccurs="1"/>
        </xsd:sequence>
      </xsd:complexType>
    </xsd:element>
    <xsd:element name="epThumbnailSlide" ma:index="31" nillable="true" ma:displayName="Thumbnail Slide Number" ma:decimals="0" ma:internalName="epThumbnailSlide" ma:percentage="FALSE">
      <xsd:simpleType>
        <xsd:restriction base="dms:Number"/>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c6f752b4-ea7a-45d7-9c5a-f41f5c5d970f}" ma:internalName="TaxCatchAll" ma:showField="CatchAllData" ma:web="ffda682f-c233-440f-ae5c-cc70b7af3c29">
      <xsd:complexType>
        <xsd:complexContent>
          <xsd:extension base="dms:MultiChoiceLookup">
            <xsd:sequence>
              <xsd:element name="Value" type="dms:Lookup" maxOccurs="unbounded" minOccurs="0" nillable="true"/>
            </xsd:sequence>
          </xsd:extension>
        </xsd:complexContent>
      </xsd:complexType>
    </xsd:element>
    <xsd:element name="TaxCatchAllLabel" ma:index="14" nillable="true" ma:displayName="Taxonomy Catch All Column1" ma:hidden="true" ma:list="{c6f752b4-ea7a-45d7-9c5a-f41f5c5d970f}" ma:internalName="TaxCatchAllLabel" ma:readOnly="true" ma:showField="CatchAllDataLabel" ma:web="ffda682f-c233-440f-ae5c-cc70b7af3c29">
      <xsd:complexType>
        <xsd:complexContent>
          <xsd:extension base="dms:MultiChoiceLookup">
            <xsd:sequence>
              <xsd:element name="Value" type="dms:Lookup" maxOccurs="unbounded" minOccurs="0" nillable="true"/>
            </xsd:sequence>
          </xsd:extension>
        </xsd:complexContent>
      </xsd:complexType>
    </xsd:element>
    <xsd:element name="_dlc_DocIdPersistId" ma:index="15" nillable="true" ma:displayName="Persist ID" ma:description="Keep ID on add." ma:hidden="true" ma:internalName="_dlc_DocIdPersistId" ma:readOnly="true">
      <xsd:simpleType>
        <xsd:restriction base="dms:Boolean"/>
      </xsd:simpleType>
    </xsd:element>
    <xsd:element name="_dlc_DocIdUrl" ma:index="17"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 ma:index="26" nillable="true" ma:displayName="Document ID Value" ma:description="The value of the document ID assigned to this item." ma:internalName="_dlc_DocId" ma:readOnly="true">
      <xsd:simpleType>
        <xsd:restriction base="dms:Text"/>
      </xsd:simpleType>
    </xsd:element>
    <xsd:element name="TaxKeywordTaxHTField" ma:index="2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DocumentDescription" ma:index="32" nillable="true" ma:displayName="Document Description" ma:description="Alternate description for documents that can be used for display." ma:internalName="DocumentDescription">
      <xsd:simpleType>
        <xsd:restriction base="dms:Note">
          <xsd:maxLength value="255"/>
        </xsd:restriction>
      </xsd:simpleType>
    </xsd:element>
    <xsd:element name="MediaDescription" ma:index="33" nillable="true" ma:displayName="Media Description" ma:description="Enter video description for display. This is a column used for the Approved EV (Governed) content type." ma:internalName="MediaDescription">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7"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DocumentDescription xmlns="230e9df3-be65-4c73-a93b-d1236ebd677e" xsi:nil="true"/>
    <epPresentationDate xmlns="ffda682f-c233-440f-ae5c-cc70b7af3c29">2021-11-22T08:00:00+00:00</epPresentationDate>
    <epThumbnailSlide xmlns="ffda682f-c233-440f-ae5c-cc70b7af3c29" xsi:nil="true"/>
    <j52685c1858341d7af04a157e0141a6d xmlns="ffda682f-c233-440f-ae5c-cc70b7af3c29">
      <Terms xmlns="http://schemas.microsoft.com/office/infopath/2007/PartnerControls"/>
    </j52685c1858341d7af04a157e0141a6d>
    <epSessionCode xmlns="ffda682f-c233-440f-ae5c-cc70b7af3c29" xsi:nil="true"/>
    <epExternalSpeaker xmlns="ffda682f-c233-440f-ae5c-cc70b7af3c29">Casey Doyle</epExternalSpeaker>
    <c4f11e1abf4a41588350555ed1ce2d49 xmlns="ffda682f-c233-440f-ae5c-cc70b7af3c29">
      <Terms xmlns="http://schemas.microsoft.com/office/infopath/2007/PartnerControls"/>
    </c4f11e1abf4a41588350555ed1ce2d49>
    <MediaDescription xmlns="230e9df3-be65-4c73-a93b-d1236ebd677e" xsi:nil="true"/>
    <epMSSpeaker xmlns="ffda682f-c233-440f-ae5c-cc70b7af3c29">
      <UserInfo>
        <DisplayName/>
        <AccountId xsi:nil="true"/>
        <AccountType/>
      </UserInfo>
    </epMSSpeaker>
    <epVideoURL xmlns="ffda682f-c233-440f-ae5c-cc70b7af3c29"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AI</TermName>
          <TermId xmlns="http://schemas.microsoft.com/office/infopath/2007/PartnerControls">11111111-1111-1111-1111-111111111111</TermId>
        </TermInfo>
        <TermInfo xmlns="http://schemas.microsoft.com/office/infopath/2007/PartnerControls">
          <TermName xmlns="http://schemas.microsoft.com/office/infopath/2007/PartnerControls">MLADS - Machine Learning</TermName>
          <TermId xmlns="http://schemas.microsoft.com/office/infopath/2007/PartnerControls">7281ed84-9b44-4ba9-b150-f32aaba7444a</TermId>
        </TermInfo>
        <TermInfo xmlns="http://schemas.microsoft.com/office/infopath/2007/PartnerControls">
          <TermName xmlns="http://schemas.microsoft.com/office/infopath/2007/PartnerControls">and Data Science Conference</TermName>
          <TermId xmlns="http://schemas.microsoft.com/office/infopath/2007/PartnerControls">a4838ab4-2364-446d-851b-06c1713191a5</TermId>
        </TermInfo>
      </Terms>
    </TaxKeywordTaxHTField>
    <k7a3dbdf2ec8406d98709d26e33ac8ef xmlns="ffda682f-c233-440f-ae5c-cc70b7af3c29">
      <Terms xmlns="http://schemas.microsoft.com/office/infopath/2007/PartnerControls"/>
    </k7a3dbdf2ec8406d98709d26e33ac8ef>
    <TaxCatchAll xmlns="230e9df3-be65-4c73-a93b-d1236ebd677e">
      <Value>506</Value>
      <Value>505</Value>
      <Value>504</Value>
      <Value>1285</Value>
      <Value>499</Value>
      <Value>1330</Value>
    </TaxCatchAll>
    <epThumbnailUrl xmlns="ffda682f-c233-440f-ae5c-cc70b7af3c29" xsi:nil="true"/>
    <d547fba4e0a546bfa5b472a98feca4af xmlns="ffda682f-c233-440f-ae5c-cc70b7af3c29">
      <Terms xmlns="http://schemas.microsoft.com/office/infopath/2007/PartnerControls"/>
    </d547fba4e0a546bfa5b472a98feca4af>
    <nd392b534b3e40ab9754af2092f68eae xmlns="ffda682f-c233-440f-ae5c-cc70b7af3c29">
      <Terms xmlns="http://schemas.microsoft.com/office/infopath/2007/PartnerControls"/>
    </nd392b534b3e40ab9754af2092f68eae>
    <_dlc_DocId xmlns="230e9df3-be65-4c73-a93b-d1236ebd677e">EPDOC-1424689513-599</_dlc_DocId>
    <_dlc_DocIdUrl xmlns="230e9df3-be65-4c73-a93b-d1236ebd677e">
      <Url>https://microsoft.sharepoint.com/sites/presentations/_layouts/15/DocIdRedir.aspx?ID=EPDOC-1424689513-599</Url>
      <Description>EPDOC-1424689513-599</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Receiver>
    <Name>DocumentSet ItemUpdated</Name>
    <Synchronization>Synchronous</Synchronization>
    <Type>10002</Type>
    <SequenceNumber>100</SequenceNumber>
    <Url/>
    <Assembly>Microsoft.Office.DocumentManagement, Version=16.0.0.0, Culture=neutral, PublicKeyToken=71e9bce111e9429c</Assembly>
    <Class>Microsoft.Office.DocumentManagement.DocumentSets.DocumentSetEventReceiver</Class>
    <Data/>
    <Filter/>
  </Receiver>
  <Receiver>
    <Name>DocumentSet ItemAdded</Name>
    <Synchronization>Synchronous</Synchronization>
    <Type>10001</Type>
    <SequenceNumber>100</SequenceNumber>
    <Url/>
    <Assembly>Microsoft.Office.DocumentManagement, Version=16.0.0.0, Culture=neutral, PublicKeyToken=71e9bce111e9429c</Assembly>
    <Class>Microsoft.Office.DocumentManagement.DocumentSets.DocumentSetItemsEventReceiver</Class>
    <Data/>
    <Filter/>
  </Receiver>
</spe:Receivers>
</file>

<file path=customXml/itemProps1.xml><?xml version="1.0" encoding="utf-8"?>
<ds:datastoreItem xmlns:ds="http://schemas.openxmlformats.org/officeDocument/2006/customXml" ds:itemID="{97CC51AF-639E-4B37-AA19-AE797993FC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fda682f-c233-440f-ae5c-cc70b7af3c29"/>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77f81409-d3f9-42c7-88a3-a887086b554f"/>
    <ds:schemaRef ds:uri="http://purl.org/dc/terms/"/>
    <ds:schemaRef ds:uri="http://schemas.microsoft.com/office/2006/documentManagement/types"/>
    <ds:schemaRef ds:uri="caeb30a9-2c8b-4a3c-a0a0-e0c0af147dd7"/>
    <ds:schemaRef ds:uri="http://schemas.microsoft.com/office/infopath/2007/PartnerControls"/>
    <ds:schemaRef ds:uri="http://schemas.microsoft.com/office/2006/metadata/properties"/>
    <ds:schemaRef ds:uri="http://purl.org/dc/dcmitype/"/>
    <ds:schemaRef ds:uri="http://schemas.openxmlformats.org/package/2006/metadata/core-properties"/>
    <ds:schemaRef ds:uri="http://schemas.microsoft.com/sharepoint/v3"/>
    <ds:schemaRef ds:uri="http://www.w3.org/XML/1998/namespace"/>
    <ds:schemaRef ds:uri="230e9df3-be65-4c73-a93b-d1236ebd677e"/>
    <ds:schemaRef ds:uri="ffda682f-c233-440f-ae5c-cc70b7af3c29"/>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4.xml><?xml version="1.0" encoding="utf-8"?>
<ds:datastoreItem xmlns:ds="http://schemas.openxmlformats.org/officeDocument/2006/customXml" ds:itemID="{FADE5CE0-3E41-486C-BFC4-F2326927C469}">
  <ds:schemaRefs>
    <ds:schemaRef ds:uri="http://schemas.microsoft.com/sharepoint/event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MLADS_Fall_Template_2021_v05</Template>
  <TotalTime>313</TotalTime>
  <Words>1293</Words>
  <Application>Microsoft Office PowerPoint</Application>
  <PresentationFormat>Widescreen</PresentationFormat>
  <Paragraphs>99</Paragraphs>
  <Slides>16</Slides>
  <Notes>6</Notes>
  <HiddenSlides>1</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6-52028_MLADS_Fall_Template</vt:lpstr>
      <vt:lpstr>PowerPoint Presentation</vt:lpstr>
      <vt:lpstr>Writing for the Data Science at Microsoft publication on Medium.com</vt:lpstr>
      <vt:lpstr>Writing for the Data Science at Microsoft publication on Medium.com</vt:lpstr>
      <vt:lpstr>Casey Doyle Principal Data Scientist, Microsoft</vt:lpstr>
      <vt:lpstr>Session goals </vt:lpstr>
      <vt:lpstr>How thought leadership helps drive data science impact</vt:lpstr>
      <vt:lpstr>Some ways of sharing data science thought leadership at Microsoft…</vt:lpstr>
      <vt:lpstr>PowerPoint Presentation</vt:lpstr>
      <vt:lpstr>Data Science @ Microsoft overview</vt:lpstr>
      <vt:lpstr>What kinds of articles have done well on DS@M?</vt:lpstr>
      <vt:lpstr>What can DS@M mean for you?</vt:lpstr>
      <vt:lpstr>Looking for new voices from across Microsoft</vt:lpstr>
      <vt:lpstr>Key learnings and insights</vt:lpstr>
      <vt:lpstr>Discussing data science writing with Francesca Lazzeri</vt:lpstr>
      <vt:lpstr>PowerPoint Presentation</vt:lpstr>
      <vt:lpstr>PowerPoint Presentation</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Writing for the Data Science at Microsoft publication on Medium.com​</dc:title>
  <dc:subject>MLADS - Machine Learning, AI, and Data Science Conference</dc:subject>
  <dc:creator>Alex Blanton</dc:creator>
  <cp:keywords>MLADS - Machine Learning, AI, and Data Science Conference</cp:keywords>
  <dc:description/>
  <cp:lastModifiedBy>Jeremy Jenkins</cp:lastModifiedBy>
  <cp:revision>4</cp:revision>
  <dcterms:created xsi:type="dcterms:W3CDTF">2021-09-28T16:58:33Z</dcterms:created>
  <dcterms:modified xsi:type="dcterms:W3CDTF">2022-02-16T14:56:39Z</dcterms:modified>
  <cp:category>MLADS - Machine Learning, AI, and Data Science Conference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0x010100482455A778DB204DB320A25B5159258200CB7A94EE3815D442A6FE9CCFA8E72A46</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TaxKeyword">
    <vt:lpwstr>506;#AI|11111111-1111-1111-1111-111111111111;#505;#MLADS - Machine Learning|7281ed84-9b44-4ba9-b150-f32aaba7444a;#504;#and Data Science Conference|a4838ab4-2364-446d-851b-06c1713191a5</vt:lpwstr>
  </property>
  <property fmtid="{D5CDD505-2E9C-101B-9397-08002B2CF9AE}" pid="21" name="epEventName">
    <vt:lpwstr>499</vt:lpwstr>
  </property>
  <property fmtid="{D5CDD505-2E9C-101B-9397-08002B2CF9AE}" pid="22" name="epYear">
    <vt:lpwstr>1330</vt:lpwstr>
  </property>
  <property fmtid="{D5CDD505-2E9C-101B-9397-08002B2CF9AE}" pid="23" name="i506628f40624491a7b689a31a12e4a7">
    <vt:lpwstr>2021|6f2798e7-eeab-45a8-b5b0-b704e92589c9</vt:lpwstr>
  </property>
  <property fmtid="{D5CDD505-2E9C-101B-9397-08002B2CF9AE}" pid="24" name="epLocation">
    <vt:lpwstr>1285</vt:lpwstr>
  </property>
  <property fmtid="{D5CDD505-2E9C-101B-9397-08002B2CF9AE}" pid="25" name="epEventStartDate">
    <vt:filetime>2021-11-08T08:00:00Z</vt:filetime>
  </property>
  <property fmtid="{D5CDD505-2E9C-101B-9397-08002B2CF9AE}" pid="26" name="e6eef530250d40b588460f4e80610bed">
    <vt:lpwstr>MLADS|7e47b056-aff6-45ab-9588-648af624a29b</vt:lpwstr>
  </property>
  <property fmtid="{D5CDD505-2E9C-101B-9397-08002B2CF9AE}" pid="27" name="ld4db0cdc3ed4577a1a0a409449a4046">
    <vt:lpwstr>worldwide|f598ae31-7013-409c-b319-2e9b7bb8b3f5</vt:lpwstr>
  </property>
  <property fmtid="{D5CDD505-2E9C-101B-9397-08002B2CF9AE}" pid="28" name="epEventEndDate">
    <vt:filetime>2021-11-12T08:00:00Z</vt:filetime>
  </property>
  <property fmtid="{D5CDD505-2E9C-101B-9397-08002B2CF9AE}" pid="29" name="_dlc_DocIdItemGuid">
    <vt:lpwstr>1d23f180-eb2e-4409-9c96-e3d7c33afaeb</vt:lpwstr>
  </property>
  <property fmtid="{D5CDD505-2E9C-101B-9397-08002B2CF9AE}" pid="30" name="epVenue">
    <vt:lpwstr/>
  </property>
  <property fmtid="{D5CDD505-2E9C-101B-9397-08002B2CF9AE}" pid="31" name="epSessionType">
    <vt:lpwstr/>
  </property>
  <property fmtid="{D5CDD505-2E9C-101B-9397-08002B2CF9AE}" pid="32" name="epProduct">
    <vt:lpwstr/>
  </property>
  <property fmtid="{D5CDD505-2E9C-101B-9397-08002B2CF9AE}" pid="33" name="epLevel">
    <vt:lpwstr/>
  </property>
  <property fmtid="{D5CDD505-2E9C-101B-9397-08002B2CF9AE}" pid="34" name="epTrack">
    <vt:lpwstr/>
  </property>
</Properties>
</file>

<file path=docProps/thumbnail.jpeg>
</file>